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41"/>
  </p:notesMasterIdLst>
  <p:sldIdLst>
    <p:sldId id="715" r:id="rId2"/>
    <p:sldId id="716" r:id="rId3"/>
    <p:sldId id="859" r:id="rId4"/>
    <p:sldId id="898" r:id="rId5"/>
    <p:sldId id="860" r:id="rId6"/>
    <p:sldId id="926" r:id="rId7"/>
    <p:sldId id="956" r:id="rId8"/>
    <p:sldId id="957" r:id="rId9"/>
    <p:sldId id="929" r:id="rId10"/>
    <p:sldId id="964" r:id="rId11"/>
    <p:sldId id="958" r:id="rId12"/>
    <p:sldId id="959" r:id="rId13"/>
    <p:sldId id="960" r:id="rId14"/>
    <p:sldId id="961" r:id="rId15"/>
    <p:sldId id="962" r:id="rId16"/>
    <p:sldId id="963" r:id="rId17"/>
    <p:sldId id="937" r:id="rId18"/>
    <p:sldId id="965" r:id="rId19"/>
    <p:sldId id="966" r:id="rId20"/>
    <p:sldId id="940" r:id="rId21"/>
    <p:sldId id="967" r:id="rId22"/>
    <p:sldId id="968" r:id="rId23"/>
    <p:sldId id="969" r:id="rId24"/>
    <p:sldId id="970" r:id="rId25"/>
    <p:sldId id="971" r:id="rId26"/>
    <p:sldId id="972" r:id="rId27"/>
    <p:sldId id="973" r:id="rId28"/>
    <p:sldId id="974" r:id="rId29"/>
    <p:sldId id="975" r:id="rId30"/>
    <p:sldId id="976" r:id="rId31"/>
    <p:sldId id="977" r:id="rId32"/>
    <p:sldId id="978" r:id="rId33"/>
    <p:sldId id="979" r:id="rId34"/>
    <p:sldId id="980" r:id="rId35"/>
    <p:sldId id="981" r:id="rId36"/>
    <p:sldId id="955" r:id="rId37"/>
    <p:sldId id="861" r:id="rId38"/>
    <p:sldId id="862" r:id="rId39"/>
    <p:sldId id="863"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800000"/>
    <a:srgbClr val="000099"/>
    <a:srgbClr val="000066"/>
    <a:srgbClr val="FF9933"/>
    <a:srgbClr val="FFFFCC"/>
    <a:srgbClr val="5A2781"/>
    <a:srgbClr val="C00000"/>
    <a:srgbClr val="A50021"/>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77" d="100"/>
          <a:sy n="77" d="100"/>
        </p:scale>
        <p:origin x="912" y="51"/>
      </p:cViewPr>
      <p:guideLst>
        <p:guide orient="horz" pos="2160"/>
        <p:guide pos="2880"/>
      </p:guideLst>
    </p:cSldViewPr>
  </p:slid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5C105F-1E94-46AD-8BE5-E137B49A382A}" type="datetimeFigureOut">
              <a:rPr lang="en-US" smtClean="0"/>
              <a:pPr/>
              <a:t>4/27/2016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C47610-7A54-41C1-82A6-05F591C96066}" type="slidenum">
              <a:rPr lang="en-US" smtClean="0"/>
              <a:pPr/>
              <a:t>‹#›</a:t>
            </a:fld>
            <a:endParaRPr lang="en-US"/>
          </a:p>
        </p:txBody>
      </p:sp>
    </p:spTree>
    <p:extLst>
      <p:ext uri="{BB962C8B-B14F-4D97-AF65-F5344CB8AC3E}">
        <p14:creationId xmlns:p14="http://schemas.microsoft.com/office/powerpoint/2010/main" val="1235552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a:solidFill>
                  <a:schemeClr val="tx1"/>
                </a:solidFill>
                <a:latin typeface="Arial" pitchFamily="34" charset="0"/>
                <a:ea typeface="ＭＳ Ｐゴシック" pitchFamily="34" charset="-128"/>
              </a:defRPr>
            </a:lvl1pPr>
            <a:lvl2pPr marL="702756" indent="-270291" defTabSz="899469" eaLnBrk="0" hangingPunct="0">
              <a:defRPr sz="2300">
                <a:solidFill>
                  <a:schemeClr val="tx1"/>
                </a:solidFill>
                <a:latin typeface="Arial" pitchFamily="34" charset="0"/>
                <a:ea typeface="ＭＳ Ｐゴシック" pitchFamily="34" charset="-128"/>
              </a:defRPr>
            </a:lvl2pPr>
            <a:lvl3pPr marL="1081164" indent="-216233" defTabSz="899469" eaLnBrk="0" hangingPunct="0">
              <a:defRPr sz="2300">
                <a:solidFill>
                  <a:schemeClr val="tx1"/>
                </a:solidFill>
                <a:latin typeface="Arial" pitchFamily="34" charset="0"/>
                <a:ea typeface="ＭＳ Ｐゴシック" pitchFamily="34" charset="-128"/>
              </a:defRPr>
            </a:lvl3pPr>
            <a:lvl4pPr marL="1513629" indent="-216233" defTabSz="899469" eaLnBrk="0" hangingPunct="0">
              <a:defRPr sz="2300">
                <a:solidFill>
                  <a:schemeClr val="tx1"/>
                </a:solidFill>
                <a:latin typeface="Arial" pitchFamily="34" charset="0"/>
                <a:ea typeface="ＭＳ Ｐゴシック" pitchFamily="34" charset="-128"/>
              </a:defRPr>
            </a:lvl4pPr>
            <a:lvl5pPr marL="1946095" indent="-216233" defTabSz="899469" eaLnBrk="0" hangingPunct="0">
              <a:defRPr sz="2300">
                <a:solidFill>
                  <a:schemeClr val="tx1"/>
                </a:solidFill>
                <a:latin typeface="Arial" pitchFamily="34" charset="0"/>
                <a:ea typeface="ＭＳ Ｐゴシック" pitchFamily="34" charset="-128"/>
              </a:defRPr>
            </a:lvl5pPr>
            <a:lvl6pPr marL="2378560" indent="-216233" defTabSz="899469"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11026" indent="-216233" defTabSz="899469"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43491" indent="-216233" defTabSz="899469"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675957" indent="-216233" defTabSz="899469"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pPr eaLnBrk="1" hangingPunct="1"/>
            <a:fld id="{F7B87CBB-B189-4CB9-A47D-AEFD2F5806C3}" type="slidenum">
              <a:rPr lang="en-US" altLang="en-US" sz="1200">
                <a:latin typeface="Times New Roman" pitchFamily="18" charset="0"/>
              </a:rPr>
              <a:pPr eaLnBrk="1" hangingPunct="1"/>
              <a:t>8</a:t>
            </a:fld>
            <a:endParaRPr lang="en-US" altLang="en-US" sz="1200">
              <a:latin typeface="Times New Roman"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itchFamily="34" charset="-128"/>
            </a:endParaRPr>
          </a:p>
        </p:txBody>
      </p:sp>
    </p:spTree>
    <p:extLst>
      <p:ext uri="{BB962C8B-B14F-4D97-AF65-F5344CB8AC3E}">
        <p14:creationId xmlns:p14="http://schemas.microsoft.com/office/powerpoint/2010/main" val="238936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141" eaLnBrk="0" hangingPunct="0">
              <a:defRPr sz="2300">
                <a:solidFill>
                  <a:schemeClr val="tx1"/>
                </a:solidFill>
                <a:latin typeface="Arial" pitchFamily="34" charset="0"/>
                <a:ea typeface="ＭＳ Ｐゴシック" pitchFamily="34" charset="-128"/>
              </a:defRPr>
            </a:lvl1pPr>
            <a:lvl2pPr marL="713438" indent="-274399" defTabSz="913141" eaLnBrk="0" hangingPunct="0">
              <a:defRPr sz="2300">
                <a:solidFill>
                  <a:schemeClr val="tx1"/>
                </a:solidFill>
                <a:latin typeface="Arial" pitchFamily="34" charset="0"/>
                <a:ea typeface="ＭＳ Ｐゴシック" pitchFamily="34" charset="-128"/>
              </a:defRPr>
            </a:lvl2pPr>
            <a:lvl3pPr marL="1097598" indent="-219520" defTabSz="913141" eaLnBrk="0" hangingPunct="0">
              <a:defRPr sz="2300">
                <a:solidFill>
                  <a:schemeClr val="tx1"/>
                </a:solidFill>
                <a:latin typeface="Arial" pitchFamily="34" charset="0"/>
                <a:ea typeface="ＭＳ Ｐゴシック" pitchFamily="34" charset="-128"/>
              </a:defRPr>
            </a:lvl3pPr>
            <a:lvl4pPr marL="1536636" indent="-219520" defTabSz="913141" eaLnBrk="0" hangingPunct="0">
              <a:defRPr sz="2300">
                <a:solidFill>
                  <a:schemeClr val="tx1"/>
                </a:solidFill>
                <a:latin typeface="Arial" pitchFamily="34" charset="0"/>
                <a:ea typeface="ＭＳ Ｐゴシック" pitchFamily="34" charset="-128"/>
              </a:defRPr>
            </a:lvl4pPr>
            <a:lvl5pPr marL="1975676" indent="-219520" defTabSz="913141" eaLnBrk="0" hangingPunct="0">
              <a:defRPr sz="2300">
                <a:solidFill>
                  <a:schemeClr val="tx1"/>
                </a:solidFill>
                <a:latin typeface="Arial" pitchFamily="34" charset="0"/>
                <a:ea typeface="ＭＳ Ｐゴシック" pitchFamily="34" charset="-128"/>
              </a:defRPr>
            </a:lvl5pPr>
            <a:lvl6pPr marL="2414714" indent="-219520" defTabSz="913141" eaLnBrk="0" fontAlgn="base" hangingPunct="0">
              <a:spcBef>
                <a:spcPct val="0"/>
              </a:spcBef>
              <a:spcAft>
                <a:spcPct val="0"/>
              </a:spcAft>
              <a:defRPr sz="2300">
                <a:solidFill>
                  <a:schemeClr val="tx1"/>
                </a:solidFill>
                <a:latin typeface="Arial" pitchFamily="34" charset="0"/>
                <a:ea typeface="ＭＳ Ｐゴシック" pitchFamily="34" charset="-128"/>
              </a:defRPr>
            </a:lvl6pPr>
            <a:lvl7pPr marL="2853754" indent="-219520" defTabSz="913141" eaLnBrk="0" fontAlgn="base" hangingPunct="0">
              <a:spcBef>
                <a:spcPct val="0"/>
              </a:spcBef>
              <a:spcAft>
                <a:spcPct val="0"/>
              </a:spcAft>
              <a:defRPr sz="2300">
                <a:solidFill>
                  <a:schemeClr val="tx1"/>
                </a:solidFill>
                <a:latin typeface="Arial" pitchFamily="34" charset="0"/>
                <a:ea typeface="ＭＳ Ｐゴシック" pitchFamily="34" charset="-128"/>
              </a:defRPr>
            </a:lvl7pPr>
            <a:lvl8pPr marL="3292792" indent="-219520" defTabSz="913141" eaLnBrk="0" fontAlgn="base" hangingPunct="0">
              <a:spcBef>
                <a:spcPct val="0"/>
              </a:spcBef>
              <a:spcAft>
                <a:spcPct val="0"/>
              </a:spcAft>
              <a:defRPr sz="2300">
                <a:solidFill>
                  <a:schemeClr val="tx1"/>
                </a:solidFill>
                <a:latin typeface="Arial" pitchFamily="34" charset="0"/>
                <a:ea typeface="ＭＳ Ｐゴシック" pitchFamily="34" charset="-128"/>
              </a:defRPr>
            </a:lvl8pPr>
            <a:lvl9pPr marL="3731832" indent="-219520" defTabSz="913141" eaLnBrk="0" fontAlgn="base" hangingPunct="0">
              <a:spcBef>
                <a:spcPct val="0"/>
              </a:spcBef>
              <a:spcAft>
                <a:spcPct val="0"/>
              </a:spcAft>
              <a:defRPr sz="2300">
                <a:solidFill>
                  <a:schemeClr val="tx1"/>
                </a:solidFill>
                <a:latin typeface="Arial" pitchFamily="34" charset="0"/>
                <a:ea typeface="ＭＳ Ｐゴシック" pitchFamily="34" charset="-128"/>
              </a:defRPr>
            </a:lvl9pPr>
          </a:lstStyle>
          <a:p>
            <a:pPr eaLnBrk="1" hangingPunct="1"/>
            <a:fld id="{604EFEA3-C47F-4E29-9524-347DB5D0693B}" type="slidenum">
              <a:rPr lang="en-US" altLang="en-US" sz="1200">
                <a:latin typeface="Times New Roman" pitchFamily="18" charset="0"/>
              </a:rPr>
              <a:pPr eaLnBrk="1" hangingPunct="1"/>
              <a:t>9</a:t>
            </a:fld>
            <a:endParaRPr lang="en-US" altLang="en-US" sz="1200">
              <a:latin typeface="Times New Roman"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itchFamily="34" charset="-128"/>
            </a:endParaRPr>
          </a:p>
        </p:txBody>
      </p:sp>
    </p:spTree>
    <p:extLst>
      <p:ext uri="{BB962C8B-B14F-4D97-AF65-F5344CB8AC3E}">
        <p14:creationId xmlns:p14="http://schemas.microsoft.com/office/powerpoint/2010/main" val="2232985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1138" name="Rectangle 2"/>
          <p:cNvSpPr>
            <a:spLocks noGrp="1" noChangeArrowheads="1"/>
          </p:cNvSpPr>
          <p:nvPr>
            <p:ph type="ctrTitle"/>
          </p:nvPr>
        </p:nvSpPr>
        <p:spPr>
          <a:xfrm>
            <a:off x="685800" y="2130425"/>
            <a:ext cx="7772400" cy="1470025"/>
          </a:xfrm>
        </p:spPr>
        <p:txBody>
          <a:bodyPr/>
          <a:lstStyle>
            <a:lvl1pPr algn="ctr">
              <a:defRPr/>
            </a:lvl1pPr>
          </a:lstStyle>
          <a:p>
            <a:r>
              <a:rPr lang="en-US" smtClean="0"/>
              <a:t>Click to edit Master title style</a:t>
            </a:r>
            <a:endParaRPr lang="en-US"/>
          </a:p>
        </p:txBody>
      </p:sp>
      <p:sp>
        <p:nvSpPr>
          <p:cNvPr id="9113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
        <p:nvSpPr>
          <p:cNvPr id="2" name="Slide Number Placeholder 1"/>
          <p:cNvSpPr>
            <a:spLocks noGrp="1"/>
          </p:cNvSpPr>
          <p:nvPr>
            <p:ph type="sldNum" sz="quarter" idx="10"/>
          </p:nvPr>
        </p:nvSpPr>
        <p:spPr/>
        <p:txBody>
          <a:bodyPr/>
          <a:lstStyle/>
          <a:p>
            <a:fld id="{D8EBC6CF-16CA-46A0-BD95-D4B5553FB12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p:nvCxnSpPr>
        <p:spPr bwMode="auto">
          <a:xfrm>
            <a:off x="432924" y="914400"/>
            <a:ext cx="8686800" cy="0"/>
          </a:xfrm>
          <a:prstGeom prst="line">
            <a:avLst/>
          </a:prstGeom>
          <a:ln w="12700" cap="rnd">
            <a:solidFill>
              <a:schemeClr val="tx2">
                <a:lumMod val="85000"/>
                <a:lumOff val="15000"/>
                <a:alpha val="65098"/>
              </a:schemeClr>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a:xfrm>
            <a:off x="457561" y="76200"/>
            <a:ext cx="8219526" cy="8382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066800"/>
            <a:ext cx="8229599" cy="533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2"/>
          <p:cNvSpPr>
            <a:spLocks noGrp="1"/>
          </p:cNvSpPr>
          <p:nvPr>
            <p:ph type="sldNum" sz="quarter" idx="4"/>
          </p:nvPr>
        </p:nvSpPr>
        <p:spPr>
          <a:xfrm>
            <a:off x="8534400" y="6477000"/>
            <a:ext cx="457200" cy="244475"/>
          </a:xfrm>
          <a:prstGeom prst="rect">
            <a:avLst/>
          </a:prstGeom>
        </p:spPr>
        <p:txBody>
          <a:bodyPr vert="horz" lIns="91440" tIns="45720" rIns="91440" bIns="45720" rtlCol="0" anchor="ctr"/>
          <a:lstStyle>
            <a:lvl1pPr algn="r">
              <a:defRPr sz="1000">
                <a:solidFill>
                  <a:schemeClr val="tx1">
                    <a:tint val="75000"/>
                  </a:schemeClr>
                </a:solidFill>
              </a:defRPr>
            </a:lvl1pPr>
          </a:lstStyle>
          <a:p>
            <a:fld id="{D8EBC6CF-16CA-46A0-BD95-D4B5553FB12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4"/>
          <p:cNvCxnSpPr/>
          <p:nvPr/>
        </p:nvCxnSpPr>
        <p:spPr bwMode="auto">
          <a:xfrm>
            <a:off x="432924" y="914400"/>
            <a:ext cx="8686800" cy="0"/>
          </a:xfrm>
          <a:prstGeom prst="line">
            <a:avLst/>
          </a:prstGeom>
          <a:ln w="12700" cap="rnd">
            <a:solidFill>
              <a:schemeClr val="tx2">
                <a:lumMod val="85000"/>
                <a:lumOff val="15000"/>
                <a:alpha val="65098"/>
              </a:schemeClr>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a:xfrm>
            <a:off x="457200" y="76200"/>
            <a:ext cx="8067675" cy="8382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143000"/>
            <a:ext cx="4110039" cy="5257800"/>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19638" y="1143000"/>
            <a:ext cx="4119562" cy="5257800"/>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2"/>
          <p:cNvSpPr>
            <a:spLocks noGrp="1"/>
          </p:cNvSpPr>
          <p:nvPr>
            <p:ph type="sldNum" sz="quarter" idx="4"/>
          </p:nvPr>
        </p:nvSpPr>
        <p:spPr>
          <a:xfrm>
            <a:off x="8534400" y="6477000"/>
            <a:ext cx="457200" cy="244475"/>
          </a:xfrm>
          <a:prstGeom prst="rect">
            <a:avLst/>
          </a:prstGeom>
        </p:spPr>
        <p:txBody>
          <a:bodyPr vert="horz" lIns="91440" tIns="45720" rIns="91440" bIns="45720" rtlCol="0" anchor="ctr"/>
          <a:lstStyle>
            <a:lvl1pPr algn="r">
              <a:defRPr sz="1000">
                <a:solidFill>
                  <a:schemeClr val="tx1">
                    <a:tint val="75000"/>
                  </a:schemeClr>
                </a:solidFill>
              </a:defRPr>
            </a:lvl1pPr>
          </a:lstStyle>
          <a:p>
            <a:fld id="{D8EBC6CF-16CA-46A0-BD95-D4B5553FB12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p:cNvCxnSpPr/>
          <p:nvPr/>
        </p:nvCxnSpPr>
        <p:spPr bwMode="auto">
          <a:xfrm>
            <a:off x="432924" y="914400"/>
            <a:ext cx="8686800" cy="0"/>
          </a:xfrm>
          <a:prstGeom prst="line">
            <a:avLst/>
          </a:prstGeom>
          <a:ln w="12700" cap="rnd">
            <a:solidFill>
              <a:schemeClr val="tx2">
                <a:lumMod val="85000"/>
                <a:lumOff val="15000"/>
                <a:alpha val="65098"/>
              </a:schemeClr>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a:xfrm>
            <a:off x="457200" y="76200"/>
            <a:ext cx="8229600" cy="838200"/>
          </a:xfrm>
        </p:spPr>
        <p:txBody>
          <a:bodyPr/>
          <a:lstStyle/>
          <a:p>
            <a:r>
              <a:rPr lang="en-US" dirty="0" smtClean="0"/>
              <a:t>Click to edit Master title style</a:t>
            </a:r>
            <a:endParaRPr lang="en-US" dirty="0"/>
          </a:p>
        </p:txBody>
      </p:sp>
      <p:sp>
        <p:nvSpPr>
          <p:cNvPr id="4" name="Slide Number Placeholder 2"/>
          <p:cNvSpPr>
            <a:spLocks noGrp="1"/>
          </p:cNvSpPr>
          <p:nvPr>
            <p:ph type="sldNum" sz="quarter" idx="4"/>
          </p:nvPr>
        </p:nvSpPr>
        <p:spPr>
          <a:xfrm>
            <a:off x="8534400" y="6477000"/>
            <a:ext cx="457200" cy="244475"/>
          </a:xfrm>
          <a:prstGeom prst="rect">
            <a:avLst/>
          </a:prstGeom>
        </p:spPr>
        <p:txBody>
          <a:bodyPr vert="horz" lIns="91440" tIns="45720" rIns="91440" bIns="45720" rtlCol="0" anchor="ctr"/>
          <a:lstStyle>
            <a:lvl1pPr algn="r">
              <a:defRPr sz="1000">
                <a:solidFill>
                  <a:schemeClr val="tx1">
                    <a:tint val="75000"/>
                  </a:schemeClr>
                </a:solidFill>
              </a:defRPr>
            </a:lvl1pPr>
          </a:lstStyle>
          <a:p>
            <a:fld id="{D8EBC6CF-16CA-46A0-BD95-D4B5553FB12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8534400" y="6477000"/>
            <a:ext cx="457200" cy="244475"/>
          </a:xfrm>
          <a:prstGeom prst="rect">
            <a:avLst/>
          </a:prstGeom>
        </p:spPr>
        <p:txBody>
          <a:bodyPr vert="horz" lIns="91440" tIns="45720" rIns="91440" bIns="45720" rtlCol="0" anchor="ctr"/>
          <a:lstStyle>
            <a:lvl1pPr algn="r">
              <a:defRPr sz="1000">
                <a:solidFill>
                  <a:schemeClr val="tx1">
                    <a:tint val="75000"/>
                  </a:schemeClr>
                </a:solidFill>
              </a:defRPr>
            </a:lvl1pPr>
          </a:lstStyle>
          <a:p>
            <a:fld id="{D8EBC6CF-16CA-46A0-BD95-D4B5553FB128}"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xfrm>
            <a:off x="752475"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71" name="Rectangle 3"/>
          <p:cNvSpPr>
            <a:spLocks noGrp="1" noChangeArrowheads="1"/>
          </p:cNvSpPr>
          <p:nvPr>
            <p:ph type="body" idx="1"/>
          </p:nvPr>
        </p:nvSpPr>
        <p:spPr bwMode="auto">
          <a:xfrm>
            <a:off x="752475" y="1066800"/>
            <a:ext cx="7781925"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Slide Number Placeholder 2"/>
          <p:cNvSpPr>
            <a:spLocks noGrp="1"/>
          </p:cNvSpPr>
          <p:nvPr>
            <p:ph type="sldNum" sz="quarter" idx="4"/>
          </p:nvPr>
        </p:nvSpPr>
        <p:spPr>
          <a:xfrm>
            <a:off x="8534400" y="6477000"/>
            <a:ext cx="457200" cy="244475"/>
          </a:xfrm>
          <a:prstGeom prst="rect">
            <a:avLst/>
          </a:prstGeom>
        </p:spPr>
        <p:txBody>
          <a:bodyPr vert="horz" lIns="91440" tIns="45720" rIns="91440" bIns="45720" rtlCol="0" anchor="ctr"/>
          <a:lstStyle>
            <a:lvl1pPr algn="r">
              <a:defRPr sz="1000">
                <a:solidFill>
                  <a:schemeClr val="tx1">
                    <a:tint val="75000"/>
                  </a:schemeClr>
                </a:solidFill>
              </a:defRPr>
            </a:lvl1pPr>
          </a:lstStyle>
          <a:p>
            <a:fld id="{D8EBC6CF-16CA-46A0-BD95-D4B5553FB12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iming>
    <p:tnLst>
      <p:par>
        <p:cTn id="1" dur="indefinite" restart="never" nodeType="tmRoot"/>
      </p:par>
    </p:tnLst>
  </p:timing>
  <p:hf hdr="0" ftr="0" dt="0"/>
  <p:txStyles>
    <p:titleStyle>
      <a:lvl1pPr algn="l" rtl="0" eaLnBrk="1" fontAlgn="base" hangingPunct="1">
        <a:spcBef>
          <a:spcPct val="0"/>
        </a:spcBef>
        <a:spcAft>
          <a:spcPct val="0"/>
        </a:spcAft>
        <a:defRPr sz="3200">
          <a:solidFill>
            <a:srgbClr val="000066"/>
          </a:solidFill>
          <a:latin typeface="+mj-lt"/>
          <a:ea typeface="+mj-ea"/>
          <a:cs typeface="+mj-cs"/>
        </a:defRPr>
      </a:lvl1pPr>
      <a:lvl2pPr algn="l" rtl="0" eaLnBrk="1" fontAlgn="base" hangingPunct="1">
        <a:spcBef>
          <a:spcPct val="0"/>
        </a:spcBef>
        <a:spcAft>
          <a:spcPct val="0"/>
        </a:spcAft>
        <a:defRPr sz="3200">
          <a:solidFill>
            <a:srgbClr val="000066"/>
          </a:solidFill>
          <a:latin typeface="Times New Roman" pitchFamily="18" charset="0"/>
        </a:defRPr>
      </a:lvl2pPr>
      <a:lvl3pPr algn="l" rtl="0" eaLnBrk="1" fontAlgn="base" hangingPunct="1">
        <a:spcBef>
          <a:spcPct val="0"/>
        </a:spcBef>
        <a:spcAft>
          <a:spcPct val="0"/>
        </a:spcAft>
        <a:defRPr sz="3200">
          <a:solidFill>
            <a:srgbClr val="000066"/>
          </a:solidFill>
          <a:latin typeface="Times New Roman" pitchFamily="18" charset="0"/>
        </a:defRPr>
      </a:lvl3pPr>
      <a:lvl4pPr algn="l" rtl="0" eaLnBrk="1" fontAlgn="base" hangingPunct="1">
        <a:spcBef>
          <a:spcPct val="0"/>
        </a:spcBef>
        <a:spcAft>
          <a:spcPct val="0"/>
        </a:spcAft>
        <a:defRPr sz="3200">
          <a:solidFill>
            <a:srgbClr val="000066"/>
          </a:solidFill>
          <a:latin typeface="Times New Roman" pitchFamily="18" charset="0"/>
        </a:defRPr>
      </a:lvl4pPr>
      <a:lvl5pPr algn="l" rtl="0" eaLnBrk="1" fontAlgn="base" hangingPunct="1">
        <a:spcBef>
          <a:spcPct val="0"/>
        </a:spcBef>
        <a:spcAft>
          <a:spcPct val="0"/>
        </a:spcAft>
        <a:defRPr sz="3200">
          <a:solidFill>
            <a:srgbClr val="000066"/>
          </a:solidFill>
          <a:latin typeface="Times New Roman" pitchFamily="18" charset="0"/>
        </a:defRPr>
      </a:lvl5pPr>
      <a:lvl6pPr marL="457200" algn="l" rtl="0" eaLnBrk="1" fontAlgn="base" hangingPunct="1">
        <a:spcBef>
          <a:spcPct val="0"/>
        </a:spcBef>
        <a:spcAft>
          <a:spcPct val="0"/>
        </a:spcAft>
        <a:defRPr sz="3200">
          <a:solidFill>
            <a:srgbClr val="000066"/>
          </a:solidFill>
          <a:latin typeface="Times New Roman" pitchFamily="18" charset="0"/>
        </a:defRPr>
      </a:lvl6pPr>
      <a:lvl7pPr marL="914400" algn="l" rtl="0" eaLnBrk="1" fontAlgn="base" hangingPunct="1">
        <a:spcBef>
          <a:spcPct val="0"/>
        </a:spcBef>
        <a:spcAft>
          <a:spcPct val="0"/>
        </a:spcAft>
        <a:defRPr sz="3200">
          <a:solidFill>
            <a:srgbClr val="000066"/>
          </a:solidFill>
          <a:latin typeface="Times New Roman" pitchFamily="18" charset="0"/>
        </a:defRPr>
      </a:lvl7pPr>
      <a:lvl8pPr marL="1371600" algn="l" rtl="0" eaLnBrk="1" fontAlgn="base" hangingPunct="1">
        <a:spcBef>
          <a:spcPct val="0"/>
        </a:spcBef>
        <a:spcAft>
          <a:spcPct val="0"/>
        </a:spcAft>
        <a:defRPr sz="3200">
          <a:solidFill>
            <a:srgbClr val="000066"/>
          </a:solidFill>
          <a:latin typeface="Times New Roman" pitchFamily="18" charset="0"/>
        </a:defRPr>
      </a:lvl8pPr>
      <a:lvl9pPr marL="1828800" algn="l" rtl="0" eaLnBrk="1" fontAlgn="base" hangingPunct="1">
        <a:spcBef>
          <a:spcPct val="0"/>
        </a:spcBef>
        <a:spcAft>
          <a:spcPct val="0"/>
        </a:spcAft>
        <a:defRPr sz="3200">
          <a:solidFill>
            <a:srgbClr val="000066"/>
          </a:solidFill>
          <a:latin typeface="Times New Roman" pitchFamily="18"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NUL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audio" Target="../media/media16.m4a"/><Relationship Id="rId7" Type="http://schemas.openxmlformats.org/officeDocument/2006/relationships/oleObject" Target="../embeddings/oleObject2.bin"/><Relationship Id="rId2" Type="http://schemas.microsoft.com/office/2007/relationships/media" Target="../media/media16.m4a"/><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59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slideLayout" Target="../slideLayouts/slideLayout5.xml"/><Relationship Id="rId7" Type="http://schemas.openxmlformats.org/officeDocument/2006/relationships/image" Target="../media/image160.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410.png"/><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slideLayout" Target="../slideLayouts/slideLayout4.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1.gif"/><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slideLayout" Target="../slideLayouts/slideLayout2.xml"/><Relationship Id="rId7" Type="http://schemas.openxmlformats.org/officeDocument/2006/relationships/image" Target="NUL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1.png"/><Relationship Id="rId5" Type="http://schemas.openxmlformats.org/officeDocument/2006/relationships/image" Target="../media/image401.pn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png"/><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NUL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slideLayout" Target="../slideLayouts/slideLayout4.xml"/><Relationship Id="rId7" Type="http://schemas.openxmlformats.org/officeDocument/2006/relationships/image" Target="../media/image280.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01.png"/><Relationship Id="rId11" Type="http://schemas.openxmlformats.org/officeDocument/2006/relationships/image" Target="../media/image1.png"/><Relationship Id="rId5" Type="http://schemas.openxmlformats.org/officeDocument/2006/relationships/image" Target="../media/image291.png"/><Relationship Id="rId10" Type="http://schemas.openxmlformats.org/officeDocument/2006/relationships/image" Target="../media/image32.png"/><Relationship Id="rId4" Type="http://schemas.openxmlformats.org/officeDocument/2006/relationships/image" Target="../media/image282.png"/><Relationship Id="rId9"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audio" Target="../media/media37.m4a"/><Relationship Id="rId2" Type="http://schemas.microsoft.com/office/2007/relationships/media" Target="../media/media37.m4a"/><Relationship Id="rId1" Type="http://schemas.openxmlformats.org/officeDocument/2006/relationships/tags" Target="../tags/tag5.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media38.m4a"/><Relationship Id="rId2" Type="http://schemas.microsoft.com/office/2007/relationships/media" Target="../media/media38.m4a"/><Relationship Id="rId1" Type="http://schemas.openxmlformats.org/officeDocument/2006/relationships/tags" Target="../tags/tag6.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39.m4a"/><Relationship Id="rId7" Type="http://schemas.openxmlformats.org/officeDocument/2006/relationships/image" Target="../media/image480.png"/><Relationship Id="rId2" Type="http://schemas.microsoft.com/office/2007/relationships/media" Target="../media/media39.m4a"/><Relationship Id="rId1" Type="http://schemas.openxmlformats.org/officeDocument/2006/relationships/tags" Target="../tags/tag7.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audio" Target="../media/media4.m4a"/><Relationship Id="rId7" Type="http://schemas.openxmlformats.org/officeDocument/2006/relationships/image" Target="../media/image45.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44.png"/><Relationship Id="rId5" Type="http://schemas.openxmlformats.org/officeDocument/2006/relationships/image" Target="../media/image430.png"/><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685800" y="762000"/>
            <a:ext cx="7772400" cy="1143000"/>
          </a:xfrm>
        </p:spPr>
        <p:txBody>
          <a:bodyPr/>
          <a:lstStyle/>
          <a:p>
            <a:r>
              <a:rPr lang="en-US" dirty="0" smtClean="0">
                <a:effectLst>
                  <a:outerShdw blurRad="38100" dist="38100" dir="2700000" algn="tl">
                    <a:srgbClr val="C0C0C0"/>
                  </a:outerShdw>
                </a:effectLst>
              </a:rPr>
              <a:t>Machine Learning</a:t>
            </a:r>
            <a:endParaRPr lang="en-US" dirty="0">
              <a:effectLst>
                <a:outerShdw blurRad="38100" dist="38100" dir="2700000" algn="tl">
                  <a:srgbClr val="C0C0C0"/>
                </a:outerShdw>
              </a:effectLst>
            </a:endParaRPr>
          </a:p>
        </p:txBody>
      </p:sp>
      <p:sp>
        <p:nvSpPr>
          <p:cNvPr id="106499" name="Rectangle 3"/>
          <p:cNvSpPr>
            <a:spLocks noGrp="1" noChangeArrowheads="1"/>
          </p:cNvSpPr>
          <p:nvPr>
            <p:ph type="subTitle" idx="1"/>
          </p:nvPr>
        </p:nvSpPr>
        <p:spPr>
          <a:xfrm>
            <a:off x="1371600" y="1752600"/>
            <a:ext cx="6400800" cy="1143000"/>
          </a:xfrm>
        </p:spPr>
        <p:txBody>
          <a:bodyPr/>
          <a:lstStyle/>
          <a:p>
            <a:r>
              <a:rPr lang="en-US" sz="3200" dirty="0" smtClean="0"/>
              <a:t>CS 165B</a:t>
            </a:r>
            <a:endParaRPr lang="en-US" sz="3200" dirty="0"/>
          </a:p>
          <a:p>
            <a:endParaRPr lang="en-US" sz="1100" dirty="0" smtClean="0">
              <a:solidFill>
                <a:srgbClr val="006600"/>
              </a:solidFill>
            </a:endParaRPr>
          </a:p>
          <a:p>
            <a:r>
              <a:rPr lang="en-US" dirty="0" smtClean="0">
                <a:solidFill>
                  <a:srgbClr val="006600"/>
                </a:solidFill>
              </a:rPr>
              <a:t>Prof</a:t>
            </a:r>
            <a:r>
              <a:rPr lang="en-US" dirty="0">
                <a:solidFill>
                  <a:srgbClr val="006600"/>
                </a:solidFill>
              </a:rPr>
              <a:t>. Matthew Turk</a:t>
            </a:r>
          </a:p>
          <a:p>
            <a:endParaRPr lang="en-US" sz="1400" dirty="0" smtClean="0">
              <a:solidFill>
                <a:srgbClr val="990000"/>
              </a:solidFill>
            </a:endParaRPr>
          </a:p>
          <a:p>
            <a:r>
              <a:rPr lang="en-US" dirty="0" smtClean="0">
                <a:solidFill>
                  <a:srgbClr val="990000"/>
                </a:solidFill>
              </a:rPr>
              <a:t>Wednesday, April 27, 2016</a:t>
            </a:r>
            <a:endParaRPr lang="en-US" dirty="0">
              <a:solidFill>
                <a:srgbClr val="990000"/>
              </a:solidFill>
            </a:endParaRPr>
          </a:p>
        </p:txBody>
      </p:sp>
      <p:sp>
        <p:nvSpPr>
          <p:cNvPr id="106502" name="Rectangle 6"/>
          <p:cNvSpPr>
            <a:spLocks noChangeArrowheads="1"/>
          </p:cNvSpPr>
          <p:nvPr/>
        </p:nvSpPr>
        <p:spPr bwMode="auto">
          <a:xfrm>
            <a:off x="171450" y="152400"/>
            <a:ext cx="8820150" cy="6553200"/>
          </a:xfrm>
          <a:prstGeom prst="rect">
            <a:avLst/>
          </a:prstGeom>
          <a:noFill/>
          <a:ln w="38100" cap="sq">
            <a:solidFill>
              <a:srgbClr val="CC3300"/>
            </a:solidFill>
            <a:miter lim="800000"/>
            <a:headEnd type="none" w="sm" len="sm"/>
            <a:tailEnd type="none" w="sm" len="sm"/>
          </a:ln>
          <a:effectLst/>
        </p:spPr>
        <p:txBody>
          <a:bodyPr wrap="none" anchor="ctr"/>
          <a:lstStyle/>
          <a:p>
            <a:endParaRPr lang="en-US"/>
          </a:p>
        </p:txBody>
      </p:sp>
      <p:sp>
        <p:nvSpPr>
          <p:cNvPr id="7" name="Rectangle 14"/>
          <p:cNvSpPr>
            <a:spLocks noChangeArrowheads="1"/>
          </p:cNvSpPr>
          <p:nvPr/>
        </p:nvSpPr>
        <p:spPr bwMode="auto">
          <a:xfrm>
            <a:off x="1981200" y="4191000"/>
            <a:ext cx="5943600" cy="1981200"/>
          </a:xfrm>
          <a:prstGeom prst="rect">
            <a:avLst/>
          </a:prstGeom>
          <a:noFill/>
          <a:ln w="9525">
            <a:noFill/>
            <a:miter lim="800000"/>
            <a:headEnd/>
            <a:tailEnd/>
          </a:ln>
        </p:spPr>
        <p:txBody>
          <a:bodyPr lIns="92075" tIns="46038" rIns="92075" bIns="46038"/>
          <a:lstStyle/>
          <a:p>
            <a:pPr marL="288925" indent="-288925">
              <a:buClr>
                <a:schemeClr val="tx1"/>
              </a:buClr>
              <a:buFont typeface="Arial" pitchFamily="34" charset="0"/>
              <a:buChar char="•"/>
            </a:pPr>
            <a:r>
              <a:rPr lang="en-US" sz="2400" dirty="0" smtClean="0">
                <a:cs typeface="Arial" charset="0"/>
              </a:rPr>
              <a:t>Linear learning models (</a:t>
            </a:r>
            <a:r>
              <a:rPr lang="en-US" sz="2400" dirty="0" smtClean="0">
                <a:solidFill>
                  <a:srgbClr val="006600"/>
                </a:solidFill>
                <a:cs typeface="Arial" charset="0"/>
              </a:rPr>
              <a:t>cont.</a:t>
            </a:r>
            <a:r>
              <a:rPr lang="en-US" sz="2400" dirty="0" smtClean="0">
                <a:cs typeface="Arial" charset="0"/>
              </a:rPr>
              <a:t>)</a:t>
            </a:r>
          </a:p>
          <a:p>
            <a:pPr marL="288925" indent="-288925">
              <a:buClr>
                <a:schemeClr val="tx1"/>
              </a:buClr>
              <a:buFont typeface="Arial" pitchFamily="34" charset="0"/>
              <a:buChar char="•"/>
            </a:pPr>
            <a:r>
              <a:rPr lang="en-US" sz="2400" dirty="0" smtClean="0">
                <a:cs typeface="Arial" charset="0"/>
              </a:rPr>
              <a:t>Midterm review</a:t>
            </a:r>
          </a:p>
        </p:txBody>
      </p:sp>
      <p:sp>
        <p:nvSpPr>
          <p:cNvPr id="8" name="WordArt 15" descr="Denim"/>
          <p:cNvSpPr>
            <a:spLocks noChangeArrowheads="1" noChangeShapeType="1" noTextEdit="1"/>
          </p:cNvSpPr>
          <p:nvPr/>
        </p:nvSpPr>
        <p:spPr bwMode="auto">
          <a:xfrm rot="5400000">
            <a:off x="1005839" y="4892040"/>
            <a:ext cx="1371600" cy="274320"/>
          </a:xfrm>
          <a:prstGeom prst="rect">
            <a:avLst/>
          </a:prstGeom>
        </p:spPr>
        <p:txBody>
          <a:bodyPr vert="wordArtVert" wrap="none" fromWordArt="1">
            <a:prstTxWarp prst="textPlain">
              <a:avLst>
                <a:gd name="adj" fmla="val 50000"/>
              </a:avLst>
            </a:prstTxWarp>
            <a:scene3d>
              <a:camera prst="orthographicFront"/>
              <a:lightRig rig="glow" dir="tl">
                <a:rot lat="0" lon="0" rev="5400000"/>
              </a:lightRig>
            </a:scene3d>
            <a:sp3d contourW="12700">
              <a:bevelT w="25400" h="25400"/>
              <a:contourClr>
                <a:schemeClr val="accent6">
                  <a:shade val="73000"/>
                </a:schemeClr>
              </a:contourClr>
            </a:sp3d>
          </a:bodyPr>
          <a:lstStyle/>
          <a:p>
            <a:pPr algn="ctr" fontAlgn="auto">
              <a:spcBef>
                <a:spcPct val="0"/>
              </a:spcBef>
              <a:buFontTx/>
              <a:buNone/>
            </a:pPr>
            <a:r>
              <a:rPr lang="en-US" sz="3600" b="1" kern="0" spc="-50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Times New Roman"/>
              </a:rPr>
              <a:t>Today</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688676962"/>
      </p:ext>
    </p:extLst>
  </p:cSld>
  <p:clrMapOvr>
    <a:masterClrMapping/>
  </p:clrMapOvr>
  <mc:AlternateContent xmlns:mc="http://schemas.openxmlformats.org/markup-compatibility/2006" xmlns:p14="http://schemas.microsoft.com/office/powerpoint/2010/main">
    <mc:Choice Requires="p14">
      <p:transition spd="slow" p14:dur="2000" advTm="30881"/>
    </mc:Choice>
    <mc:Fallback xmlns="">
      <p:transition spd="slow" advTm="30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Machine learning is about using the right </a:t>
            </a:r>
            <a:r>
              <a:rPr lang="en-US" dirty="0" smtClean="0">
                <a:solidFill>
                  <a:srgbClr val="800000"/>
                </a:solidFill>
              </a:rPr>
              <a:t>features</a:t>
            </a:r>
            <a:r>
              <a:rPr lang="en-US" dirty="0" smtClean="0">
                <a:solidFill>
                  <a:srgbClr val="A50021"/>
                </a:solidFill>
              </a:rPr>
              <a:t> </a:t>
            </a:r>
            <a:r>
              <a:rPr lang="en-US" dirty="0" smtClean="0"/>
              <a:t>to build the right </a:t>
            </a:r>
            <a:r>
              <a:rPr lang="en-US" dirty="0" smtClean="0">
                <a:solidFill>
                  <a:srgbClr val="800000"/>
                </a:solidFill>
              </a:rPr>
              <a:t>models</a:t>
            </a:r>
            <a:r>
              <a:rPr lang="en-US" dirty="0" smtClean="0">
                <a:solidFill>
                  <a:srgbClr val="A50021"/>
                </a:solidFill>
              </a:rPr>
              <a:t> </a:t>
            </a:r>
            <a:r>
              <a:rPr lang="en-US" dirty="0" smtClean="0"/>
              <a:t>that achieve the right </a:t>
            </a:r>
            <a:r>
              <a:rPr lang="en-US" dirty="0" smtClean="0">
                <a:solidFill>
                  <a:srgbClr val="800000"/>
                </a:solidFill>
              </a:rPr>
              <a:t>tasks</a:t>
            </a:r>
            <a:endParaRPr lang="en-US" dirty="0">
              <a:solidFill>
                <a:srgbClr val="800000"/>
              </a:solidFill>
            </a:endParaRPr>
          </a:p>
        </p:txBody>
      </p:sp>
      <p:grpSp>
        <p:nvGrpSpPr>
          <p:cNvPr id="5" name="Group 4"/>
          <p:cNvGrpSpPr/>
          <p:nvPr/>
        </p:nvGrpSpPr>
        <p:grpSpPr>
          <a:xfrm>
            <a:off x="1752600" y="2286000"/>
            <a:ext cx="5392057" cy="2467429"/>
            <a:chOff x="1752600" y="2514600"/>
            <a:chExt cx="5392057" cy="2467429"/>
          </a:xfrm>
        </p:grpSpPr>
        <p:pic>
          <p:nvPicPr>
            <p:cNvPr id="133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3482" t="26875" r="9286" b="31210"/>
            <a:stretch/>
          </p:blipFill>
          <p:spPr bwMode="auto">
            <a:xfrm>
              <a:off x="1752600" y="2514600"/>
              <a:ext cx="5392057" cy="246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002031" y="4328886"/>
              <a:ext cx="833883" cy="261610"/>
            </a:xfrm>
            <a:prstGeom prst="rect">
              <a:avLst/>
            </a:prstGeom>
            <a:noFill/>
          </p:spPr>
          <p:txBody>
            <a:bodyPr wrap="none" rtlCol="0">
              <a:spAutoFit/>
            </a:bodyPr>
            <a:lstStyle/>
            <a:p>
              <a:pPr>
                <a:buNone/>
              </a:pPr>
              <a:r>
                <a:rPr lang="en-US" sz="1050" dirty="0" smtClean="0">
                  <a:solidFill>
                    <a:srgbClr val="5A2781"/>
                  </a:solidFill>
                  <a:latin typeface="Arial" panose="020B0604020202020204" pitchFamily="34" charset="0"/>
                  <a:cs typeface="Arial" panose="020B0604020202020204" pitchFamily="34" charset="0"/>
                </a:rPr>
                <a:t>(Features)</a:t>
              </a:r>
              <a:endParaRPr lang="en-US" sz="1050" dirty="0">
                <a:solidFill>
                  <a:srgbClr val="5A2781"/>
                </a:solidFill>
                <a:latin typeface="Arial" panose="020B0604020202020204" pitchFamily="34" charset="0"/>
                <a:cs typeface="Arial" panose="020B0604020202020204" pitchFamily="34" charset="0"/>
              </a:endParaRPr>
            </a:p>
          </p:txBody>
        </p:sp>
      </p:grpSp>
      <p:sp>
        <p:nvSpPr>
          <p:cNvPr id="7" name="TextBox 6"/>
          <p:cNvSpPr txBox="1"/>
          <p:nvPr/>
        </p:nvSpPr>
        <p:spPr>
          <a:xfrm>
            <a:off x="222255" y="5105400"/>
            <a:ext cx="2520945" cy="584775"/>
          </a:xfrm>
          <a:prstGeom prst="rect">
            <a:avLst/>
          </a:prstGeom>
          <a:noFill/>
        </p:spPr>
        <p:txBody>
          <a:bodyPr wrap="square" rtlCol="0">
            <a:spAutoFit/>
          </a:bodyPr>
          <a:lstStyle/>
          <a:p>
            <a:pPr>
              <a:buNone/>
            </a:pPr>
            <a:r>
              <a:rPr lang="en-US" sz="1600" dirty="0" smtClean="0">
                <a:solidFill>
                  <a:srgbClr val="000099"/>
                </a:solidFill>
              </a:rPr>
              <a:t>Features – how we describe our data objects</a:t>
            </a:r>
            <a:endParaRPr lang="en-US" sz="1600" dirty="0">
              <a:solidFill>
                <a:srgbClr val="000099"/>
              </a:solidFill>
            </a:endParaRPr>
          </a:p>
        </p:txBody>
      </p:sp>
      <p:sp>
        <p:nvSpPr>
          <p:cNvPr id="9" name="TextBox 8"/>
          <p:cNvSpPr txBox="1"/>
          <p:nvPr/>
        </p:nvSpPr>
        <p:spPr>
          <a:xfrm>
            <a:off x="3160769" y="5105400"/>
            <a:ext cx="2935231" cy="1446550"/>
          </a:xfrm>
          <a:prstGeom prst="rect">
            <a:avLst/>
          </a:prstGeom>
          <a:noFill/>
        </p:spPr>
        <p:txBody>
          <a:bodyPr wrap="square" rtlCol="0">
            <a:spAutoFit/>
          </a:bodyPr>
          <a:lstStyle/>
          <a:p>
            <a:r>
              <a:rPr lang="en-US" sz="1600" dirty="0" smtClean="0">
                <a:solidFill>
                  <a:srgbClr val="000099"/>
                </a:solidFill>
              </a:rPr>
              <a:t>Model – a mapping from data points to outputs: </a:t>
            </a:r>
          </a:p>
          <a:p>
            <a:pPr marL="174625">
              <a:lnSpc>
                <a:spcPct val="150000"/>
              </a:lnSpc>
            </a:pPr>
            <a:r>
              <a:rPr lang="en-US" sz="1600" i="1" dirty="0" smtClean="0">
                <a:solidFill>
                  <a:srgbClr val="006600"/>
                </a:solidFill>
              </a:rPr>
              <a:t>Output</a:t>
            </a:r>
            <a:r>
              <a:rPr lang="en-US" sz="1600" dirty="0" smtClean="0">
                <a:solidFill>
                  <a:srgbClr val="006600"/>
                </a:solidFill>
              </a:rPr>
              <a:t> = </a:t>
            </a:r>
            <a:r>
              <a:rPr lang="en-US" sz="1600" i="1" dirty="0" smtClean="0">
                <a:solidFill>
                  <a:srgbClr val="006600"/>
                </a:solidFill>
              </a:rPr>
              <a:t>f</a:t>
            </a:r>
            <a:r>
              <a:rPr lang="en-US" sz="1600" dirty="0" smtClean="0">
                <a:solidFill>
                  <a:srgbClr val="006600"/>
                </a:solidFill>
              </a:rPr>
              <a:t> (</a:t>
            </a:r>
            <a:r>
              <a:rPr lang="en-US" sz="1600" i="1" dirty="0">
                <a:solidFill>
                  <a:srgbClr val="006600"/>
                </a:solidFill>
              </a:rPr>
              <a:t>D</a:t>
            </a:r>
            <a:r>
              <a:rPr lang="en-US" sz="1600" i="1" dirty="0" smtClean="0">
                <a:solidFill>
                  <a:srgbClr val="006600"/>
                </a:solidFill>
              </a:rPr>
              <a:t>ata</a:t>
            </a:r>
            <a:r>
              <a:rPr lang="en-US" sz="1600" dirty="0" smtClean="0">
                <a:solidFill>
                  <a:srgbClr val="006600"/>
                </a:solidFill>
              </a:rPr>
              <a:t>)</a:t>
            </a:r>
            <a:endParaRPr lang="en-US" sz="1600" dirty="0">
              <a:solidFill>
                <a:srgbClr val="006600"/>
              </a:solidFill>
            </a:endParaRPr>
          </a:p>
          <a:p>
            <a:r>
              <a:rPr lang="en-US" sz="1600" i="1" dirty="0" smtClean="0">
                <a:solidFill>
                  <a:srgbClr val="800000"/>
                </a:solidFill>
              </a:rPr>
              <a:t>This is what machine learning produces!</a:t>
            </a:r>
          </a:p>
        </p:txBody>
      </p:sp>
      <p:sp>
        <p:nvSpPr>
          <p:cNvPr id="10" name="TextBox 9"/>
          <p:cNvSpPr txBox="1"/>
          <p:nvPr/>
        </p:nvSpPr>
        <p:spPr>
          <a:xfrm>
            <a:off x="6208769" y="5105400"/>
            <a:ext cx="2935231" cy="584775"/>
          </a:xfrm>
          <a:prstGeom prst="rect">
            <a:avLst/>
          </a:prstGeom>
          <a:noFill/>
        </p:spPr>
        <p:txBody>
          <a:bodyPr wrap="square" rtlCol="0">
            <a:spAutoFit/>
          </a:bodyPr>
          <a:lstStyle/>
          <a:p>
            <a:pPr>
              <a:buNone/>
            </a:pPr>
            <a:r>
              <a:rPr lang="en-US" sz="1600" dirty="0" smtClean="0">
                <a:solidFill>
                  <a:srgbClr val="000099"/>
                </a:solidFill>
              </a:rPr>
              <a:t>Task – an abstract representation of the problem we want to solve</a:t>
            </a:r>
            <a:endParaRPr lang="en-US" sz="1600" dirty="0">
              <a:solidFill>
                <a:srgbClr val="006600"/>
              </a:solidFill>
            </a:endParaRPr>
          </a:p>
        </p:txBody>
      </p:sp>
      <p:sp>
        <p:nvSpPr>
          <p:cNvPr id="8" name="Slide Number Placeholder 7"/>
          <p:cNvSpPr>
            <a:spLocks noGrp="1"/>
          </p:cNvSpPr>
          <p:nvPr>
            <p:ph type="sldNum" sz="quarter" idx="4"/>
          </p:nvPr>
        </p:nvSpPr>
        <p:spPr/>
        <p:txBody>
          <a:bodyPr/>
          <a:lstStyle/>
          <a:p>
            <a:fld id="{D8EBC6CF-16CA-46A0-BD95-D4B5553FB128}" type="slidenum">
              <a:rPr lang="en-US" smtClean="0"/>
              <a:pPr/>
              <a:t>10</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746403264"/>
      </p:ext>
    </p:extLst>
  </p:cSld>
  <p:clrMapOvr>
    <a:masterClrMapping/>
  </p:clrMapOvr>
  <mc:AlternateContent xmlns:mc="http://schemas.openxmlformats.org/markup-compatibility/2006" xmlns:p14="http://schemas.microsoft.com/office/powerpoint/2010/main">
    <mc:Choice Requires="p14">
      <p:transition spd="slow" p14:dur="2000" advTm="41082"/>
    </mc:Choice>
    <mc:Fallback xmlns="">
      <p:transition spd="slow" advTm="41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machine learning problems</a:t>
            </a:r>
            <a:endParaRPr lang="en-US" dirty="0"/>
          </a:p>
        </p:txBody>
      </p:sp>
      <p:graphicFrame>
        <p:nvGraphicFramePr>
          <p:cNvPr id="4" name="Table 3"/>
          <p:cNvGraphicFramePr>
            <a:graphicFrameLocks noGrp="1"/>
          </p:cNvGraphicFramePr>
          <p:nvPr>
            <p:extLst/>
          </p:nvPr>
        </p:nvGraphicFramePr>
        <p:xfrm>
          <a:off x="838200" y="1397000"/>
          <a:ext cx="6477000" cy="3174999"/>
        </p:xfrm>
        <a:graphic>
          <a:graphicData uri="http://schemas.openxmlformats.org/drawingml/2006/table">
            <a:tbl>
              <a:tblPr firstRow="1" bandRow="1">
                <a:tableStyleId>{2D5ABB26-0587-4C30-8999-92F81FD0307C}</a:tableStyleId>
              </a:tblPr>
              <a:tblGrid>
                <a:gridCol w="2159000">
                  <a:extLst>
                    <a:ext uri="{9D8B030D-6E8A-4147-A177-3AD203B41FA5}">
                      <a16:colId xmlns:a16="http://schemas.microsoft.com/office/drawing/2014/main" val="20000"/>
                    </a:ext>
                  </a:extLst>
                </a:gridCol>
                <a:gridCol w="2159000">
                  <a:extLst>
                    <a:ext uri="{9D8B030D-6E8A-4147-A177-3AD203B41FA5}">
                      <a16:colId xmlns:a16="http://schemas.microsoft.com/office/drawing/2014/main" val="20001"/>
                    </a:ext>
                  </a:extLst>
                </a:gridCol>
                <a:gridCol w="2159000">
                  <a:extLst>
                    <a:ext uri="{9D8B030D-6E8A-4147-A177-3AD203B41FA5}">
                      <a16:colId xmlns:a16="http://schemas.microsoft.com/office/drawing/2014/main" val="20002"/>
                    </a:ext>
                  </a:extLst>
                </a:gridCol>
              </a:tblGrid>
              <a:tr h="1058333">
                <a:tc>
                  <a:txBody>
                    <a:bodyPr/>
                    <a:lstStyle/>
                    <a:p>
                      <a:pPr algn="r"/>
                      <a:endParaRPr lang="en-US" dirty="0"/>
                    </a:p>
                  </a:txBody>
                  <a:tcPr anchor="ctr"/>
                </a:tc>
                <a:tc>
                  <a:txBody>
                    <a:bodyPr/>
                    <a:lstStyle/>
                    <a:p>
                      <a:pPr algn="ctr"/>
                      <a:r>
                        <a:rPr lang="en-US" dirty="0" smtClean="0">
                          <a:solidFill>
                            <a:srgbClr val="000099"/>
                          </a:solidFill>
                          <a:latin typeface="Arial" panose="020B0604020202020204" pitchFamily="34" charset="0"/>
                          <a:cs typeface="Arial" panose="020B0604020202020204" pitchFamily="34" charset="0"/>
                        </a:rPr>
                        <a:t>Supervised learning</a:t>
                      </a:r>
                      <a:endParaRPr lang="en-US" dirty="0">
                        <a:solidFill>
                          <a:srgbClr val="000099"/>
                        </a:solidFill>
                        <a:latin typeface="Arial" panose="020B0604020202020204" pitchFamily="34" charset="0"/>
                        <a:cs typeface="Arial" panose="020B0604020202020204" pitchFamily="34" charset="0"/>
                      </a:endParaRPr>
                    </a:p>
                  </a:txBody>
                  <a:tcPr anchor="b">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00099"/>
                          </a:solidFill>
                          <a:latin typeface="Arial" panose="020B0604020202020204" pitchFamily="34" charset="0"/>
                          <a:cs typeface="Arial" panose="020B0604020202020204" pitchFamily="34" charset="0"/>
                        </a:rPr>
                        <a:t>Unsupervised learning</a:t>
                      </a:r>
                      <a:endParaRPr lang="en-US" dirty="0">
                        <a:solidFill>
                          <a:srgbClr val="000099"/>
                        </a:solidFill>
                        <a:latin typeface="Arial" panose="020B0604020202020204" pitchFamily="34" charset="0"/>
                        <a:cs typeface="Arial" panose="020B0604020202020204" pitchFamily="34" charset="0"/>
                      </a:endParaRPr>
                    </a:p>
                  </a:txBody>
                  <a:tcPr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58333">
                <a:tc>
                  <a:txBody>
                    <a:bodyPr/>
                    <a:lstStyle/>
                    <a:p>
                      <a:pPr algn="r"/>
                      <a:r>
                        <a:rPr lang="en-US" dirty="0" smtClean="0">
                          <a:solidFill>
                            <a:srgbClr val="000099"/>
                          </a:solidFill>
                          <a:latin typeface="Arial" panose="020B0604020202020204" pitchFamily="34" charset="0"/>
                          <a:cs typeface="Arial" panose="020B0604020202020204" pitchFamily="34" charset="0"/>
                        </a:rPr>
                        <a:t>Discrete</a:t>
                      </a:r>
                      <a:endParaRPr lang="en-US" dirty="0">
                        <a:solidFill>
                          <a:srgbClr val="000099"/>
                        </a:solidFill>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smtClean="0">
                          <a:latin typeface="Arial" panose="020B0604020202020204" pitchFamily="34" charset="0"/>
                          <a:cs typeface="Arial" panose="020B0604020202020204" pitchFamily="34" charset="0"/>
                        </a:rPr>
                        <a:t>Classification / labeling</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Arial" panose="020B0604020202020204" pitchFamily="34" charset="0"/>
                          <a:cs typeface="Arial" panose="020B0604020202020204" pitchFamily="34" charset="0"/>
                        </a:rPr>
                        <a:t>Clustering</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58333">
                <a:tc>
                  <a:txBody>
                    <a:bodyPr/>
                    <a:lstStyle/>
                    <a:p>
                      <a:pPr algn="r"/>
                      <a:r>
                        <a:rPr lang="en-US" dirty="0" smtClean="0">
                          <a:solidFill>
                            <a:srgbClr val="000099"/>
                          </a:solidFill>
                          <a:latin typeface="Arial" panose="020B0604020202020204" pitchFamily="34" charset="0"/>
                          <a:cs typeface="Arial" panose="020B0604020202020204" pitchFamily="34" charset="0"/>
                        </a:rPr>
                        <a:t>Continuous</a:t>
                      </a:r>
                      <a:endParaRPr lang="en-US" dirty="0">
                        <a:solidFill>
                          <a:srgbClr val="000099"/>
                        </a:solidFill>
                        <a:latin typeface="Arial" panose="020B0604020202020204" pitchFamily="34" charset="0"/>
                        <a:cs typeface="Arial" panose="020B0604020202020204" pitchFamily="34" charset="0"/>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dirty="0" smtClean="0">
                          <a:latin typeface="Arial" panose="020B0604020202020204" pitchFamily="34" charset="0"/>
                          <a:cs typeface="Arial" panose="020B0604020202020204" pitchFamily="34" charset="0"/>
                        </a:rPr>
                        <a:t>Regression</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Arial" panose="020B0604020202020204" pitchFamily="34" charset="0"/>
                          <a:cs typeface="Arial" panose="020B0604020202020204" pitchFamily="34" charset="0"/>
                        </a:rPr>
                        <a:t>Dimensionality reduction</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4"/>
          <p:cNvSpPr txBox="1"/>
          <p:nvPr/>
        </p:nvSpPr>
        <p:spPr>
          <a:xfrm>
            <a:off x="2133600" y="5410200"/>
            <a:ext cx="5660524" cy="369332"/>
          </a:xfrm>
          <a:prstGeom prst="rect">
            <a:avLst/>
          </a:prstGeom>
          <a:noFill/>
        </p:spPr>
        <p:txBody>
          <a:bodyPr wrap="none" rtlCol="0">
            <a:spAutoFit/>
          </a:bodyPr>
          <a:lstStyle/>
          <a:p>
            <a:pPr>
              <a:buNone/>
            </a:pPr>
            <a:r>
              <a:rPr lang="en-US" dirty="0" smtClean="0"/>
              <a:t>Also semi-supervised learning, reinforcement learning, etc.</a:t>
            </a:r>
            <a:endParaRPr lang="en-US" dirty="0"/>
          </a:p>
        </p:txBody>
      </p:sp>
      <p:sp>
        <p:nvSpPr>
          <p:cNvPr id="6" name="Rectangle 5"/>
          <p:cNvSpPr/>
          <p:nvPr/>
        </p:nvSpPr>
        <p:spPr>
          <a:xfrm>
            <a:off x="762000" y="1146629"/>
            <a:ext cx="2438400" cy="523220"/>
          </a:xfrm>
          <a:prstGeom prst="rect">
            <a:avLst/>
          </a:prstGeom>
        </p:spPr>
        <p:txBody>
          <a:bodyPr wrap="square">
            <a:spAutoFit/>
          </a:bodyPr>
          <a:lstStyle/>
          <a:p>
            <a:pPr algn="r">
              <a:spcBef>
                <a:spcPts val="600"/>
              </a:spcBef>
            </a:pPr>
            <a:r>
              <a:rPr lang="en-US" altLang="en-US" sz="1400" dirty="0">
                <a:solidFill>
                  <a:srgbClr val="C00000"/>
                </a:solidFill>
                <a:cs typeface="Arial" pitchFamily="34" charset="0"/>
                <a:sym typeface="Arial" pitchFamily="34" charset="0"/>
              </a:rPr>
              <a:t>Training data includes desired </a:t>
            </a:r>
            <a:r>
              <a:rPr lang="en-US" altLang="en-US" sz="1400" dirty="0" smtClean="0">
                <a:solidFill>
                  <a:srgbClr val="C00000"/>
                </a:solidFill>
                <a:cs typeface="Arial" pitchFamily="34" charset="0"/>
                <a:sym typeface="Arial" pitchFamily="34" charset="0"/>
              </a:rPr>
              <a:t>outputs (input/output pairs)</a:t>
            </a:r>
            <a:endParaRPr lang="en-US" altLang="en-US" sz="1400" dirty="0">
              <a:solidFill>
                <a:srgbClr val="C00000"/>
              </a:solidFill>
              <a:cs typeface="Arial" pitchFamily="34" charset="0"/>
              <a:sym typeface="Arial" pitchFamily="34" charset="0"/>
            </a:endParaRPr>
          </a:p>
        </p:txBody>
      </p:sp>
      <p:sp>
        <p:nvSpPr>
          <p:cNvPr id="7" name="Rectangle 6"/>
          <p:cNvSpPr/>
          <p:nvPr/>
        </p:nvSpPr>
        <p:spPr>
          <a:xfrm>
            <a:off x="6705600" y="1146629"/>
            <a:ext cx="2209800" cy="523220"/>
          </a:xfrm>
          <a:prstGeom prst="rect">
            <a:avLst/>
          </a:prstGeom>
        </p:spPr>
        <p:txBody>
          <a:bodyPr wrap="square">
            <a:spAutoFit/>
          </a:bodyPr>
          <a:lstStyle/>
          <a:p>
            <a:pPr>
              <a:spcBef>
                <a:spcPts val="600"/>
              </a:spcBef>
            </a:pPr>
            <a:r>
              <a:rPr lang="en-US" altLang="en-US" sz="1400" dirty="0">
                <a:solidFill>
                  <a:srgbClr val="C00000"/>
                </a:solidFill>
                <a:cs typeface="Arial" pitchFamily="34" charset="0"/>
                <a:sym typeface="Arial" pitchFamily="34" charset="0"/>
              </a:rPr>
              <a:t>Training data </a:t>
            </a:r>
            <a:r>
              <a:rPr lang="en-US" altLang="en-US" sz="1400" dirty="0" smtClean="0">
                <a:solidFill>
                  <a:srgbClr val="C00000"/>
                </a:solidFill>
                <a:cs typeface="Arial" pitchFamily="34" charset="0"/>
                <a:sym typeface="Arial" pitchFamily="34" charset="0"/>
              </a:rPr>
              <a:t>does not include </a:t>
            </a:r>
            <a:r>
              <a:rPr lang="en-US" altLang="en-US" sz="1400" dirty="0">
                <a:solidFill>
                  <a:srgbClr val="C00000"/>
                </a:solidFill>
                <a:cs typeface="Arial" pitchFamily="34" charset="0"/>
                <a:sym typeface="Arial" pitchFamily="34" charset="0"/>
              </a:rPr>
              <a:t>desired outputs</a:t>
            </a:r>
          </a:p>
        </p:txBody>
      </p:sp>
      <p:sp>
        <p:nvSpPr>
          <p:cNvPr id="8" name="Rectangle 7"/>
          <p:cNvSpPr/>
          <p:nvPr/>
        </p:nvSpPr>
        <p:spPr>
          <a:xfrm>
            <a:off x="1066800" y="6019800"/>
            <a:ext cx="2057400" cy="523220"/>
          </a:xfrm>
          <a:prstGeom prst="rect">
            <a:avLst/>
          </a:prstGeom>
        </p:spPr>
        <p:txBody>
          <a:bodyPr wrap="square">
            <a:spAutoFit/>
          </a:bodyPr>
          <a:lstStyle/>
          <a:p>
            <a:pPr algn="r">
              <a:spcBef>
                <a:spcPts val="600"/>
              </a:spcBef>
            </a:pPr>
            <a:r>
              <a:rPr lang="en-US" altLang="en-US" sz="1400" dirty="0">
                <a:solidFill>
                  <a:srgbClr val="C00000"/>
                </a:solidFill>
                <a:cs typeface="Arial" pitchFamily="34" charset="0"/>
                <a:sym typeface="Arial" pitchFamily="34" charset="0"/>
              </a:rPr>
              <a:t>Training data includes </a:t>
            </a:r>
            <a:r>
              <a:rPr lang="en-US" altLang="en-US" sz="1400" i="1" dirty="0" smtClean="0">
                <a:solidFill>
                  <a:srgbClr val="C00000"/>
                </a:solidFill>
                <a:cs typeface="Arial" pitchFamily="34" charset="0"/>
                <a:sym typeface="Arial" pitchFamily="34" charset="0"/>
              </a:rPr>
              <a:t>some </a:t>
            </a:r>
            <a:r>
              <a:rPr lang="en-US" altLang="en-US" sz="1400" dirty="0" smtClean="0">
                <a:solidFill>
                  <a:srgbClr val="C00000"/>
                </a:solidFill>
                <a:cs typeface="Arial" pitchFamily="34" charset="0"/>
                <a:sym typeface="Arial" pitchFamily="34" charset="0"/>
              </a:rPr>
              <a:t>desired </a:t>
            </a:r>
            <a:r>
              <a:rPr lang="en-US" altLang="en-US" sz="1400" dirty="0">
                <a:solidFill>
                  <a:srgbClr val="C00000"/>
                </a:solidFill>
                <a:cs typeface="Arial" pitchFamily="34" charset="0"/>
                <a:sym typeface="Arial" pitchFamily="34" charset="0"/>
              </a:rPr>
              <a:t>outputs</a:t>
            </a:r>
          </a:p>
        </p:txBody>
      </p:sp>
      <p:sp>
        <p:nvSpPr>
          <p:cNvPr id="9" name="Rectangle 8"/>
          <p:cNvSpPr/>
          <p:nvPr/>
        </p:nvSpPr>
        <p:spPr>
          <a:xfrm>
            <a:off x="6477000" y="6019800"/>
            <a:ext cx="2590801" cy="523220"/>
          </a:xfrm>
          <a:prstGeom prst="rect">
            <a:avLst/>
          </a:prstGeom>
        </p:spPr>
        <p:txBody>
          <a:bodyPr wrap="square">
            <a:spAutoFit/>
          </a:bodyPr>
          <a:lstStyle/>
          <a:p>
            <a:pPr>
              <a:spcBef>
                <a:spcPts val="600"/>
              </a:spcBef>
            </a:pPr>
            <a:r>
              <a:rPr lang="en-US" altLang="en-US" sz="1400" dirty="0" smtClean="0">
                <a:solidFill>
                  <a:srgbClr val="C00000"/>
                </a:solidFill>
                <a:cs typeface="Arial" pitchFamily="34" charset="0"/>
                <a:sym typeface="Arial" pitchFamily="34" charset="0"/>
              </a:rPr>
              <a:t>Learning through trial-and-error interactions with the environment</a:t>
            </a:r>
            <a:endParaRPr lang="en-US" altLang="en-US" sz="1400" dirty="0">
              <a:solidFill>
                <a:srgbClr val="C00000"/>
              </a:solidFill>
              <a:cs typeface="Arial" pitchFamily="34" charset="0"/>
              <a:sym typeface="Arial" pitchFamily="34" charset="0"/>
            </a:endParaRPr>
          </a:p>
        </p:txBody>
      </p:sp>
      <p:cxnSp>
        <p:nvCxnSpPr>
          <p:cNvPr id="11" name="Straight Connector 10"/>
          <p:cNvCxnSpPr/>
          <p:nvPr/>
        </p:nvCxnSpPr>
        <p:spPr bwMode="auto">
          <a:xfrm>
            <a:off x="3200400" y="1600200"/>
            <a:ext cx="533400" cy="257629"/>
          </a:xfrm>
          <a:prstGeom prst="line">
            <a:avLst/>
          </a:prstGeom>
          <a:noFill/>
          <a:ln w="9525" cap="flat" cmpd="sng" algn="ctr">
            <a:solidFill>
              <a:srgbClr val="C00000"/>
            </a:solidFill>
            <a:prstDash val="solid"/>
            <a:round/>
            <a:headEnd type="none" w="med" len="med"/>
            <a:tailEnd type="none"/>
          </a:ln>
          <a:effectLst/>
        </p:spPr>
      </p:cxnSp>
      <p:cxnSp>
        <p:nvCxnSpPr>
          <p:cNvPr id="12" name="Straight Connector 11"/>
          <p:cNvCxnSpPr/>
          <p:nvPr/>
        </p:nvCxnSpPr>
        <p:spPr bwMode="auto">
          <a:xfrm flipH="1">
            <a:off x="6324600" y="1600200"/>
            <a:ext cx="381000" cy="257629"/>
          </a:xfrm>
          <a:prstGeom prst="line">
            <a:avLst/>
          </a:prstGeom>
          <a:noFill/>
          <a:ln w="9525" cap="flat" cmpd="sng" algn="ctr">
            <a:solidFill>
              <a:srgbClr val="C00000"/>
            </a:solidFill>
            <a:prstDash val="solid"/>
            <a:round/>
            <a:headEnd type="none" w="med" len="med"/>
            <a:tailEnd type="none"/>
          </a:ln>
          <a:effectLst/>
        </p:spPr>
      </p:cxnSp>
      <p:cxnSp>
        <p:nvCxnSpPr>
          <p:cNvPr id="15" name="Straight Connector 14"/>
          <p:cNvCxnSpPr/>
          <p:nvPr/>
        </p:nvCxnSpPr>
        <p:spPr bwMode="auto">
          <a:xfrm flipH="1">
            <a:off x="3086100" y="5779532"/>
            <a:ext cx="381000" cy="257629"/>
          </a:xfrm>
          <a:prstGeom prst="line">
            <a:avLst/>
          </a:prstGeom>
          <a:noFill/>
          <a:ln w="9525" cap="flat" cmpd="sng" algn="ctr">
            <a:solidFill>
              <a:srgbClr val="C00000"/>
            </a:solidFill>
            <a:prstDash val="solid"/>
            <a:round/>
            <a:headEnd type="none" w="med" len="med"/>
            <a:tailEnd type="none"/>
          </a:ln>
          <a:effectLst/>
        </p:spPr>
      </p:cxnSp>
      <p:cxnSp>
        <p:nvCxnSpPr>
          <p:cNvPr id="16" name="Straight Connector 15"/>
          <p:cNvCxnSpPr/>
          <p:nvPr/>
        </p:nvCxnSpPr>
        <p:spPr bwMode="auto">
          <a:xfrm>
            <a:off x="6330043" y="5779532"/>
            <a:ext cx="533400" cy="257629"/>
          </a:xfrm>
          <a:prstGeom prst="line">
            <a:avLst/>
          </a:prstGeom>
          <a:noFill/>
          <a:ln w="9525" cap="flat" cmpd="sng" algn="ctr">
            <a:solidFill>
              <a:srgbClr val="C00000"/>
            </a:solidFill>
            <a:prstDash val="solid"/>
            <a:round/>
            <a:headEnd type="none" w="med" len="med"/>
            <a:tailEnd type="none"/>
          </a:ln>
          <a:effectLst/>
        </p:spPr>
      </p:cxnSp>
      <p:cxnSp>
        <p:nvCxnSpPr>
          <p:cNvPr id="18" name="Straight Connector 17"/>
          <p:cNvCxnSpPr/>
          <p:nvPr/>
        </p:nvCxnSpPr>
        <p:spPr bwMode="auto">
          <a:xfrm>
            <a:off x="2714172" y="5750504"/>
            <a:ext cx="2286000" cy="0"/>
          </a:xfrm>
          <a:prstGeom prst="line">
            <a:avLst/>
          </a:prstGeom>
          <a:noFill/>
          <a:ln w="19050" cap="flat" cmpd="sng" algn="ctr">
            <a:solidFill>
              <a:srgbClr val="C00000"/>
            </a:solidFill>
            <a:prstDash val="solid"/>
            <a:round/>
            <a:headEnd type="none" w="med" len="med"/>
            <a:tailEnd type="none"/>
          </a:ln>
          <a:effectLst/>
        </p:spPr>
      </p:cxnSp>
      <p:cxnSp>
        <p:nvCxnSpPr>
          <p:cNvPr id="20" name="Straight Connector 19"/>
          <p:cNvCxnSpPr/>
          <p:nvPr/>
        </p:nvCxnSpPr>
        <p:spPr bwMode="auto">
          <a:xfrm>
            <a:off x="5130801" y="5750504"/>
            <a:ext cx="2108199" cy="0"/>
          </a:xfrm>
          <a:prstGeom prst="line">
            <a:avLst/>
          </a:prstGeom>
          <a:noFill/>
          <a:ln w="19050" cap="flat" cmpd="sng" algn="ctr">
            <a:solidFill>
              <a:srgbClr val="C00000"/>
            </a:solidFill>
            <a:prstDash val="solid"/>
            <a:round/>
            <a:headEnd type="none" w="med" len="med"/>
            <a:tailEnd type="none"/>
          </a:ln>
          <a:effectLst/>
        </p:spPr>
      </p:cxnSp>
      <p:sp>
        <p:nvSpPr>
          <p:cNvPr id="3" name="Slide Number Placeholder 2"/>
          <p:cNvSpPr>
            <a:spLocks noGrp="1"/>
          </p:cNvSpPr>
          <p:nvPr>
            <p:ph type="sldNum" sz="quarter" idx="4"/>
          </p:nvPr>
        </p:nvSpPr>
        <p:spPr/>
        <p:txBody>
          <a:bodyPr/>
          <a:lstStyle/>
          <a:p>
            <a:fld id="{D8EBC6CF-16CA-46A0-BD95-D4B5553FB128}" type="slidenum">
              <a:rPr lang="en-US" smtClean="0"/>
              <a:pPr/>
              <a:t>11</a:t>
            </a:fld>
            <a:endParaRPr lang="en-US" dirty="0"/>
          </a:p>
        </p:txBody>
      </p:sp>
      <p:sp>
        <p:nvSpPr>
          <p:cNvPr id="10" name="TextBox 9"/>
          <p:cNvSpPr txBox="1"/>
          <p:nvPr/>
        </p:nvSpPr>
        <p:spPr>
          <a:xfrm>
            <a:off x="3278244" y="4171013"/>
            <a:ext cx="1596912" cy="276999"/>
          </a:xfrm>
          <a:prstGeom prst="rect">
            <a:avLst/>
          </a:prstGeom>
          <a:noFill/>
        </p:spPr>
        <p:txBody>
          <a:bodyPr wrap="none" rtlCol="0">
            <a:spAutoFit/>
          </a:bodyPr>
          <a:lstStyle/>
          <a:p>
            <a:pPr algn="ctr">
              <a:buNone/>
            </a:pPr>
            <a:r>
              <a:rPr lang="en-US" sz="1200" dirty="0" smtClean="0"/>
              <a:t>Real-valued prediction</a:t>
            </a:r>
            <a:endParaRPr lang="en-US" sz="1200" dirty="0"/>
          </a:p>
        </p:txBody>
      </p:sp>
      <p:sp>
        <p:nvSpPr>
          <p:cNvPr id="17" name="TextBox 16"/>
          <p:cNvSpPr txBox="1"/>
          <p:nvPr/>
        </p:nvSpPr>
        <p:spPr>
          <a:xfrm>
            <a:off x="3375232" y="3223808"/>
            <a:ext cx="1402948" cy="276999"/>
          </a:xfrm>
          <a:prstGeom prst="rect">
            <a:avLst/>
          </a:prstGeom>
          <a:noFill/>
        </p:spPr>
        <p:txBody>
          <a:bodyPr wrap="none" rtlCol="0">
            <a:spAutoFit/>
          </a:bodyPr>
          <a:lstStyle/>
          <a:p>
            <a:pPr algn="ctr">
              <a:buNone/>
            </a:pPr>
            <a:r>
              <a:rPr lang="en-US" sz="1200" dirty="0" smtClean="0"/>
              <a:t>Binary / multi-class</a:t>
            </a:r>
            <a:endParaRPr lang="en-US" sz="1200" dirty="0"/>
          </a:p>
        </p:txBody>
      </p:sp>
      <p:sp>
        <p:nvSpPr>
          <p:cNvPr id="13" name="Left Brace 12"/>
          <p:cNvSpPr/>
          <p:nvPr/>
        </p:nvSpPr>
        <p:spPr bwMode="auto">
          <a:xfrm>
            <a:off x="1447800" y="2706330"/>
            <a:ext cx="152400" cy="1592826"/>
          </a:xfrm>
          <a:prstGeom prst="leftBrace">
            <a:avLst>
              <a:gd name="adj1" fmla="val 29301"/>
              <a:gd name="adj2" fmla="val 50000"/>
            </a:avLst>
          </a:prstGeom>
          <a:noFill/>
          <a:ln w="9525" cap="flat" cmpd="sng" algn="ctr">
            <a:solidFill>
              <a:srgbClr val="000099"/>
            </a:solidFill>
            <a:prstDash val="solid"/>
            <a:round/>
            <a:headEnd type="none" w="med" len="med"/>
            <a:tailEnd type="none" w="med" len="med"/>
          </a:ln>
          <a:effectLst/>
        </p:spPr>
        <p:txBody>
          <a:bodyPr rtlCol="0" anchor="ctr"/>
          <a:lstStyle/>
          <a:p>
            <a:pPr algn="ctr"/>
            <a:endParaRPr lang="en-US"/>
          </a:p>
        </p:txBody>
      </p:sp>
      <p:sp>
        <p:nvSpPr>
          <p:cNvPr id="14" name="Rectangle 13"/>
          <p:cNvSpPr/>
          <p:nvPr/>
        </p:nvSpPr>
        <p:spPr>
          <a:xfrm>
            <a:off x="724525" y="3357241"/>
            <a:ext cx="723275" cy="276999"/>
          </a:xfrm>
          <a:prstGeom prst="rect">
            <a:avLst/>
          </a:prstGeom>
        </p:spPr>
        <p:txBody>
          <a:bodyPr wrap="none">
            <a:spAutoFit/>
          </a:bodyPr>
          <a:lstStyle/>
          <a:p>
            <a:r>
              <a:rPr lang="en-US" sz="1200" dirty="0" smtClean="0">
                <a:solidFill>
                  <a:srgbClr val="000099"/>
                </a:solidFill>
                <a:latin typeface="Arial" panose="020B0604020202020204" pitchFamily="34" charset="0"/>
                <a:cs typeface="Arial" panose="020B0604020202020204" pitchFamily="34" charset="0"/>
              </a:rPr>
              <a:t>Outputs</a:t>
            </a:r>
            <a:endParaRPr lang="en-US" sz="1200" dirty="0"/>
          </a:p>
        </p:txBody>
      </p:sp>
      <p:pic>
        <p:nvPicPr>
          <p:cNvPr id="19" name="Audio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3911986287"/>
      </p:ext>
    </p:extLst>
  </p:cSld>
  <p:clrMapOvr>
    <a:masterClrMapping/>
  </p:clrMapOvr>
  <mc:AlternateContent xmlns:mc="http://schemas.openxmlformats.org/markup-compatibility/2006" xmlns:p14="http://schemas.microsoft.com/office/powerpoint/2010/main">
    <mc:Choice Requires="p14">
      <p:transition spd="slow" p14:dur="2000" advTm="50981"/>
    </mc:Choice>
    <mc:Fallback xmlns="">
      <p:transition spd="slow" advTm="50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p:txBody>
          <a:bodyPr/>
          <a:lstStyle/>
          <a:p>
            <a:r>
              <a:rPr lang="en-US" altLang="en-US" dirty="0" smtClean="0">
                <a:ea typeface="ＭＳ Ｐゴシック" pitchFamily="34" charset="-128"/>
              </a:rPr>
              <a:t>Training, validation, and test datasets</a:t>
            </a:r>
          </a:p>
        </p:txBody>
      </p:sp>
      <p:sp>
        <p:nvSpPr>
          <p:cNvPr id="129026" name="Rectangle 3"/>
          <p:cNvSpPr>
            <a:spLocks noGrp="1" noChangeArrowheads="1"/>
          </p:cNvSpPr>
          <p:nvPr>
            <p:ph idx="1"/>
          </p:nvPr>
        </p:nvSpPr>
        <p:spPr>
          <a:xfrm>
            <a:off x="457200" y="1066800"/>
            <a:ext cx="8229599" cy="1752600"/>
          </a:xfrm>
        </p:spPr>
        <p:txBody>
          <a:bodyPr/>
          <a:lstStyle/>
          <a:p>
            <a:pPr>
              <a:lnSpc>
                <a:spcPct val="90000"/>
              </a:lnSpc>
            </a:pPr>
            <a:r>
              <a:rPr lang="en-US" altLang="en-US" dirty="0" smtClean="0">
                <a:ea typeface="ＭＳ Ｐゴシック" pitchFamily="34" charset="-128"/>
              </a:rPr>
              <a:t>We typically divide the dataset into three subsets:</a:t>
            </a:r>
          </a:p>
          <a:p>
            <a:pPr lvl="1">
              <a:lnSpc>
                <a:spcPct val="90000"/>
              </a:lnSpc>
              <a:buClr>
                <a:schemeClr val="tx1"/>
              </a:buClr>
            </a:pPr>
            <a:r>
              <a:rPr lang="en-US" altLang="en-US" dirty="0" smtClean="0">
                <a:solidFill>
                  <a:srgbClr val="000099"/>
                </a:solidFill>
                <a:ea typeface="ＭＳ Ｐゴシック" pitchFamily="34" charset="-128"/>
              </a:rPr>
              <a:t>Training data </a:t>
            </a:r>
            <a:r>
              <a:rPr lang="en-US" altLang="en-US" dirty="0" smtClean="0">
                <a:ea typeface="ＭＳ Ｐゴシック" pitchFamily="34" charset="-128"/>
              </a:rPr>
              <a:t>is used for learning the parameters of the models</a:t>
            </a:r>
          </a:p>
          <a:p>
            <a:pPr lvl="1">
              <a:lnSpc>
                <a:spcPct val="90000"/>
              </a:lnSpc>
              <a:buClr>
                <a:schemeClr val="tx1"/>
              </a:buClr>
            </a:pPr>
            <a:r>
              <a:rPr lang="en-US" altLang="en-US" dirty="0" smtClean="0">
                <a:solidFill>
                  <a:srgbClr val="000099"/>
                </a:solidFill>
                <a:ea typeface="ＭＳ Ｐゴシック" pitchFamily="34" charset="-128"/>
              </a:rPr>
              <a:t>Validation data </a:t>
            </a:r>
            <a:r>
              <a:rPr lang="en-US" altLang="en-US" dirty="0" smtClean="0">
                <a:ea typeface="ＭＳ Ｐゴシック" pitchFamily="34" charset="-128"/>
              </a:rPr>
              <a:t>is used to decide which model to employ</a:t>
            </a:r>
          </a:p>
          <a:p>
            <a:pPr lvl="1">
              <a:lnSpc>
                <a:spcPct val="90000"/>
              </a:lnSpc>
              <a:buClr>
                <a:schemeClr val="tx1"/>
              </a:buClr>
            </a:pPr>
            <a:r>
              <a:rPr lang="en-US" altLang="en-US" dirty="0" smtClean="0">
                <a:solidFill>
                  <a:srgbClr val="000099"/>
                </a:solidFill>
                <a:ea typeface="ＭＳ Ｐゴシック" pitchFamily="34" charset="-128"/>
              </a:rPr>
              <a:t>Test data </a:t>
            </a:r>
            <a:r>
              <a:rPr lang="en-US" altLang="en-US" dirty="0" smtClean="0">
                <a:ea typeface="ＭＳ Ｐゴシック" pitchFamily="34" charset="-128"/>
              </a:rPr>
              <a:t>is used to get a final, unbiased estimate of how well the model works</a:t>
            </a:r>
          </a:p>
        </p:txBody>
      </p:sp>
      <p:sp>
        <p:nvSpPr>
          <p:cNvPr id="2" name="Rectangle 1"/>
          <p:cNvSpPr/>
          <p:nvPr/>
        </p:nvSpPr>
        <p:spPr bwMode="auto">
          <a:xfrm>
            <a:off x="2271486" y="3048000"/>
            <a:ext cx="1066800" cy="381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b="0" i="0" u="none" strike="noStrike" cap="none" normalizeH="0" baseline="0" dirty="0" smtClean="0">
                <a:ln>
                  <a:noFill/>
                </a:ln>
                <a:solidFill>
                  <a:schemeClr val="tx1"/>
                </a:solidFill>
                <a:effectLst/>
                <a:latin typeface="Times New Roman" pitchFamily="18" charset="0"/>
              </a:rPr>
              <a:t>Training</a:t>
            </a: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 name="Rectangle 4"/>
          <p:cNvSpPr/>
          <p:nvPr/>
        </p:nvSpPr>
        <p:spPr bwMode="auto">
          <a:xfrm>
            <a:off x="2362200" y="3733800"/>
            <a:ext cx="914400" cy="304800"/>
          </a:xfrm>
          <a:prstGeom prst="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rPr>
              <a:t>Model 2</a:t>
            </a:r>
            <a:endParaRPr kumimoji="0" lang="en-US" b="0" i="0" u="none" strike="noStrike" cap="none" normalizeH="0" baseline="0" dirty="0" smtClean="0">
              <a:ln>
                <a:noFill/>
              </a:ln>
              <a:solidFill>
                <a:schemeClr val="tx1"/>
              </a:solidFill>
              <a:effectLst/>
              <a:latin typeface="Times New Roman" pitchFamily="18" charset="0"/>
            </a:endParaRPr>
          </a:p>
        </p:txBody>
      </p:sp>
      <p:sp>
        <p:nvSpPr>
          <p:cNvPr id="6" name="Rectangle 5"/>
          <p:cNvSpPr/>
          <p:nvPr/>
        </p:nvSpPr>
        <p:spPr bwMode="auto">
          <a:xfrm>
            <a:off x="1143000" y="3733800"/>
            <a:ext cx="914400" cy="304800"/>
          </a:xfrm>
          <a:prstGeom prst="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rPr>
              <a:t>Model 1</a:t>
            </a:r>
            <a:endParaRPr kumimoji="0" lang="en-US" b="0" i="0" u="none" strike="noStrike" cap="none" normalizeH="0" baseline="0" dirty="0" smtClean="0">
              <a:ln>
                <a:noFill/>
              </a:ln>
              <a:solidFill>
                <a:schemeClr val="tx1"/>
              </a:solidFill>
              <a:effectLst/>
              <a:latin typeface="Times New Roman" pitchFamily="18" charset="0"/>
            </a:endParaRPr>
          </a:p>
        </p:txBody>
      </p:sp>
      <p:sp>
        <p:nvSpPr>
          <p:cNvPr id="7" name="Rectangle 6"/>
          <p:cNvSpPr/>
          <p:nvPr/>
        </p:nvSpPr>
        <p:spPr bwMode="auto">
          <a:xfrm>
            <a:off x="3505200" y="3733800"/>
            <a:ext cx="914400" cy="304800"/>
          </a:xfrm>
          <a:prstGeom prst="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rPr>
              <a:t>Model 3</a:t>
            </a:r>
            <a:endParaRPr kumimoji="0" lang="en-US" b="0" i="0" u="none" strike="noStrike" cap="none" normalizeH="0" baseline="0" dirty="0" smtClean="0">
              <a:ln>
                <a:noFill/>
              </a:ln>
              <a:solidFill>
                <a:schemeClr val="tx1"/>
              </a:solidFill>
              <a:effectLst/>
              <a:latin typeface="Times New Roman" pitchFamily="18" charset="0"/>
            </a:endParaRPr>
          </a:p>
        </p:txBody>
      </p:sp>
      <p:cxnSp>
        <p:nvCxnSpPr>
          <p:cNvPr id="4" name="Straight Arrow Connector 3"/>
          <p:cNvCxnSpPr/>
          <p:nvPr/>
        </p:nvCxnSpPr>
        <p:spPr bwMode="auto">
          <a:xfrm flipH="1">
            <a:off x="1600200" y="3429000"/>
            <a:ext cx="671286" cy="304800"/>
          </a:xfrm>
          <a:prstGeom prst="straightConnector1">
            <a:avLst/>
          </a:prstGeom>
          <a:noFill/>
          <a:ln w="9525" cap="flat" cmpd="sng" algn="ctr">
            <a:solidFill>
              <a:schemeClr val="tx1"/>
            </a:solidFill>
            <a:prstDash val="solid"/>
            <a:round/>
            <a:headEnd type="none" w="med" len="med"/>
            <a:tailEnd type="arrow"/>
          </a:ln>
          <a:effectLst/>
        </p:spPr>
      </p:cxnSp>
      <p:cxnSp>
        <p:nvCxnSpPr>
          <p:cNvPr id="9" name="Straight Arrow Connector 8"/>
          <p:cNvCxnSpPr>
            <a:stCxn id="2" idx="2"/>
            <a:endCxn id="5" idx="0"/>
          </p:cNvCxnSpPr>
          <p:nvPr/>
        </p:nvCxnSpPr>
        <p:spPr bwMode="auto">
          <a:xfrm>
            <a:off x="2804886" y="3429000"/>
            <a:ext cx="14514" cy="304800"/>
          </a:xfrm>
          <a:prstGeom prst="straightConnector1">
            <a:avLst/>
          </a:prstGeom>
          <a:noFill/>
          <a:ln w="9525" cap="flat" cmpd="sng" algn="ctr">
            <a:solidFill>
              <a:schemeClr val="tx1"/>
            </a:solidFill>
            <a:prstDash val="solid"/>
            <a:round/>
            <a:headEnd type="none" w="med" len="med"/>
            <a:tailEnd type="arrow"/>
          </a:ln>
          <a:effectLst/>
        </p:spPr>
      </p:cxnSp>
      <p:cxnSp>
        <p:nvCxnSpPr>
          <p:cNvPr id="11" name="Straight Arrow Connector 10"/>
          <p:cNvCxnSpPr>
            <a:endCxn id="7" idx="0"/>
          </p:cNvCxnSpPr>
          <p:nvPr/>
        </p:nvCxnSpPr>
        <p:spPr bwMode="auto">
          <a:xfrm>
            <a:off x="3338286" y="3429000"/>
            <a:ext cx="624114" cy="304800"/>
          </a:xfrm>
          <a:prstGeom prst="straightConnector1">
            <a:avLst/>
          </a:prstGeom>
          <a:noFill/>
          <a:ln w="9525" cap="flat" cmpd="sng" algn="ctr">
            <a:solidFill>
              <a:schemeClr val="tx1"/>
            </a:solidFill>
            <a:prstDash val="solid"/>
            <a:round/>
            <a:headEnd type="none" w="med" len="med"/>
            <a:tailEnd type="arrow"/>
          </a:ln>
          <a:effectLst/>
        </p:spPr>
      </p:cxnSp>
      <p:sp>
        <p:nvSpPr>
          <p:cNvPr id="15" name="Rectangle 14"/>
          <p:cNvSpPr/>
          <p:nvPr/>
        </p:nvSpPr>
        <p:spPr bwMode="auto">
          <a:xfrm>
            <a:off x="2256972" y="4267200"/>
            <a:ext cx="1157514" cy="381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b="0" i="0" u="none" strike="noStrike" cap="none" normalizeH="0" baseline="0" dirty="0" smtClean="0">
                <a:ln>
                  <a:noFill/>
                </a:ln>
                <a:solidFill>
                  <a:schemeClr val="tx1"/>
                </a:solidFill>
                <a:effectLst/>
                <a:latin typeface="Times New Roman" pitchFamily="18" charset="0"/>
              </a:rPr>
              <a:t>Validation</a:t>
            </a: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7" name="Rectangle 16"/>
          <p:cNvSpPr/>
          <p:nvPr/>
        </p:nvSpPr>
        <p:spPr bwMode="auto">
          <a:xfrm>
            <a:off x="2376714" y="4876800"/>
            <a:ext cx="914400" cy="304800"/>
          </a:xfrm>
          <a:prstGeom prst="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rPr>
              <a:t>Model 3</a:t>
            </a:r>
            <a:endParaRPr kumimoji="0" lang="en-US" b="0" i="0" u="none" strike="noStrike" cap="none" normalizeH="0" baseline="0" dirty="0" smtClean="0">
              <a:ln>
                <a:noFill/>
              </a:ln>
              <a:solidFill>
                <a:schemeClr val="tx1"/>
              </a:solidFill>
              <a:effectLst/>
              <a:latin typeface="Times New Roman" pitchFamily="18" charset="0"/>
            </a:endParaRPr>
          </a:p>
        </p:txBody>
      </p:sp>
      <p:cxnSp>
        <p:nvCxnSpPr>
          <p:cNvPr id="16" name="Straight Arrow Connector 15"/>
          <p:cNvCxnSpPr>
            <a:stCxn id="5" idx="2"/>
            <a:endCxn id="15" idx="0"/>
          </p:cNvCxnSpPr>
          <p:nvPr/>
        </p:nvCxnSpPr>
        <p:spPr bwMode="auto">
          <a:xfrm>
            <a:off x="2819400" y="4038600"/>
            <a:ext cx="16329" cy="228600"/>
          </a:xfrm>
          <a:prstGeom prst="straightConnector1">
            <a:avLst/>
          </a:prstGeom>
          <a:noFill/>
          <a:ln w="9525" cap="flat" cmpd="sng" algn="ctr">
            <a:solidFill>
              <a:schemeClr val="tx1"/>
            </a:solidFill>
            <a:prstDash val="solid"/>
            <a:round/>
            <a:headEnd type="none" w="med" len="med"/>
            <a:tailEnd type="arrow"/>
          </a:ln>
          <a:effectLst/>
        </p:spPr>
      </p:cxnSp>
      <p:cxnSp>
        <p:nvCxnSpPr>
          <p:cNvPr id="19" name="Straight Arrow Connector 18"/>
          <p:cNvCxnSpPr>
            <a:stCxn id="15" idx="2"/>
          </p:cNvCxnSpPr>
          <p:nvPr/>
        </p:nvCxnSpPr>
        <p:spPr bwMode="auto">
          <a:xfrm flipH="1">
            <a:off x="2823936" y="4648200"/>
            <a:ext cx="11793" cy="228600"/>
          </a:xfrm>
          <a:prstGeom prst="straightConnector1">
            <a:avLst/>
          </a:prstGeom>
          <a:noFill/>
          <a:ln w="9525" cap="flat" cmpd="sng" algn="ctr">
            <a:solidFill>
              <a:schemeClr val="tx1"/>
            </a:solidFill>
            <a:prstDash val="solid"/>
            <a:round/>
            <a:headEnd type="none" w="med" len="med"/>
            <a:tailEnd type="arrow"/>
          </a:ln>
          <a:effectLst/>
        </p:spPr>
      </p:cxnSp>
      <p:sp>
        <p:nvSpPr>
          <p:cNvPr id="22" name="Rectangle 21"/>
          <p:cNvSpPr/>
          <p:nvPr/>
        </p:nvSpPr>
        <p:spPr bwMode="auto">
          <a:xfrm>
            <a:off x="6096000" y="3048000"/>
            <a:ext cx="1066800" cy="381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b="0" i="0" u="none" strike="noStrike" cap="none" normalizeH="0" baseline="0" dirty="0" smtClean="0">
                <a:ln>
                  <a:noFill/>
                </a:ln>
                <a:solidFill>
                  <a:schemeClr val="tx1"/>
                </a:solidFill>
                <a:effectLst/>
                <a:latin typeface="Times New Roman" pitchFamily="18" charset="0"/>
              </a:rPr>
              <a:t>Training</a:t>
            </a: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3" name="Rectangle 22"/>
          <p:cNvSpPr/>
          <p:nvPr/>
        </p:nvSpPr>
        <p:spPr bwMode="auto">
          <a:xfrm>
            <a:off x="6186714" y="3733800"/>
            <a:ext cx="914400" cy="304800"/>
          </a:xfrm>
          <a:prstGeom prst="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rPr>
              <a:t>Model </a:t>
            </a:r>
            <a:r>
              <a:rPr kumimoji="0" lang="en-US" sz="1600" b="0" i="1" u="none" strike="noStrike" cap="none" normalizeH="0" baseline="0" dirty="0" smtClean="0">
                <a:ln>
                  <a:noFill/>
                </a:ln>
                <a:solidFill>
                  <a:schemeClr val="tx1"/>
                </a:solidFill>
                <a:effectLst/>
                <a:latin typeface="Times New Roman" pitchFamily="18" charset="0"/>
              </a:rPr>
              <a:t>i</a:t>
            </a:r>
            <a:endParaRPr kumimoji="0" lang="en-US" b="0" i="1" u="none" strike="noStrike" cap="none" normalizeH="0" baseline="0" dirty="0" smtClean="0">
              <a:ln>
                <a:noFill/>
              </a:ln>
              <a:solidFill>
                <a:schemeClr val="tx1"/>
              </a:solidFill>
              <a:effectLst/>
              <a:latin typeface="Times New Roman" pitchFamily="18" charset="0"/>
            </a:endParaRPr>
          </a:p>
        </p:txBody>
      </p:sp>
      <p:cxnSp>
        <p:nvCxnSpPr>
          <p:cNvPr id="27" name="Straight Arrow Connector 26"/>
          <p:cNvCxnSpPr>
            <a:stCxn id="22" idx="2"/>
            <a:endCxn id="23" idx="0"/>
          </p:cNvCxnSpPr>
          <p:nvPr/>
        </p:nvCxnSpPr>
        <p:spPr bwMode="auto">
          <a:xfrm>
            <a:off x="6629400" y="3429000"/>
            <a:ext cx="14514" cy="304800"/>
          </a:xfrm>
          <a:prstGeom prst="straightConnector1">
            <a:avLst/>
          </a:prstGeom>
          <a:noFill/>
          <a:ln w="9525" cap="flat" cmpd="sng" algn="ctr">
            <a:solidFill>
              <a:schemeClr val="tx1"/>
            </a:solidFill>
            <a:prstDash val="solid"/>
            <a:round/>
            <a:headEnd type="none" w="med" len="med"/>
            <a:tailEnd type="arrow"/>
          </a:ln>
          <a:effectLst/>
        </p:spPr>
      </p:cxnSp>
      <p:sp>
        <p:nvSpPr>
          <p:cNvPr id="29" name="Rectangle 28"/>
          <p:cNvSpPr/>
          <p:nvPr/>
        </p:nvSpPr>
        <p:spPr bwMode="auto">
          <a:xfrm>
            <a:off x="6081486" y="4267200"/>
            <a:ext cx="1157514" cy="381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b="0" i="0" u="none" strike="noStrike" cap="none" normalizeH="0" baseline="0" dirty="0" smtClean="0">
                <a:ln>
                  <a:noFill/>
                </a:ln>
                <a:solidFill>
                  <a:schemeClr val="tx1"/>
                </a:solidFill>
                <a:effectLst/>
                <a:latin typeface="Times New Roman" pitchFamily="18" charset="0"/>
              </a:rPr>
              <a:t>Validation</a:t>
            </a: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30" name="Rectangle 29"/>
          <p:cNvSpPr/>
          <p:nvPr/>
        </p:nvSpPr>
        <p:spPr bwMode="auto">
          <a:xfrm>
            <a:off x="5943600" y="4876800"/>
            <a:ext cx="1524000" cy="304800"/>
          </a:xfrm>
          <a:prstGeom prst="rect">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rPr>
              <a:t>Good enough?</a:t>
            </a:r>
            <a:endParaRPr kumimoji="0" lang="en-US" b="0" i="0" u="none" strike="noStrike" cap="none" normalizeH="0" baseline="0" dirty="0" smtClean="0">
              <a:ln>
                <a:noFill/>
              </a:ln>
              <a:solidFill>
                <a:schemeClr val="tx1"/>
              </a:solidFill>
              <a:effectLst/>
              <a:latin typeface="Times New Roman" pitchFamily="18" charset="0"/>
            </a:endParaRPr>
          </a:p>
        </p:txBody>
      </p:sp>
      <p:cxnSp>
        <p:nvCxnSpPr>
          <p:cNvPr id="31" name="Straight Arrow Connector 30"/>
          <p:cNvCxnSpPr>
            <a:stCxn id="23" idx="2"/>
            <a:endCxn id="29" idx="0"/>
          </p:cNvCxnSpPr>
          <p:nvPr/>
        </p:nvCxnSpPr>
        <p:spPr bwMode="auto">
          <a:xfrm>
            <a:off x="6643914" y="4038600"/>
            <a:ext cx="16329" cy="228600"/>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29" idx="2"/>
          </p:cNvCxnSpPr>
          <p:nvPr/>
        </p:nvCxnSpPr>
        <p:spPr bwMode="auto">
          <a:xfrm flipH="1">
            <a:off x="6648450" y="4648200"/>
            <a:ext cx="11793" cy="228600"/>
          </a:xfrm>
          <a:prstGeom prst="straightConnector1">
            <a:avLst/>
          </a:prstGeom>
          <a:noFill/>
          <a:ln w="9525" cap="flat" cmpd="sng" algn="ctr">
            <a:solidFill>
              <a:schemeClr val="tx1"/>
            </a:solidFill>
            <a:prstDash val="solid"/>
            <a:round/>
            <a:headEnd type="none" w="med" len="med"/>
            <a:tailEnd type="arrow"/>
          </a:ln>
          <a:effectLst/>
        </p:spPr>
      </p:cxnSp>
      <p:sp>
        <p:nvSpPr>
          <p:cNvPr id="35" name="Rectangle 34"/>
          <p:cNvSpPr/>
          <p:nvPr/>
        </p:nvSpPr>
        <p:spPr bwMode="auto">
          <a:xfrm>
            <a:off x="6248400" y="5562600"/>
            <a:ext cx="914400" cy="304800"/>
          </a:xfrm>
          <a:prstGeom prst="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sz="1600" b="0" i="0" u="none" strike="noStrike" cap="none" normalizeH="0" baseline="0" dirty="0" smtClean="0">
                <a:ln>
                  <a:noFill/>
                </a:ln>
                <a:solidFill>
                  <a:schemeClr val="tx1"/>
                </a:solidFill>
                <a:effectLst/>
                <a:latin typeface="Times New Roman" pitchFamily="18" charset="0"/>
              </a:rPr>
              <a:t>Model </a:t>
            </a:r>
            <a:r>
              <a:rPr kumimoji="0" lang="en-US" sz="1600" b="0" i="1" u="none" strike="noStrike" cap="none" normalizeH="0" baseline="0" dirty="0" smtClean="0">
                <a:ln>
                  <a:noFill/>
                </a:ln>
                <a:solidFill>
                  <a:schemeClr val="tx1"/>
                </a:solidFill>
                <a:effectLst/>
                <a:latin typeface="Times New Roman" pitchFamily="18" charset="0"/>
              </a:rPr>
              <a:t>i</a:t>
            </a:r>
            <a:endParaRPr kumimoji="0" lang="en-US" b="0" i="1" u="none" strike="noStrike" cap="none" normalizeH="0" baseline="0" dirty="0" smtClean="0">
              <a:ln>
                <a:noFill/>
              </a:ln>
              <a:solidFill>
                <a:schemeClr val="tx1"/>
              </a:solidFill>
              <a:effectLst/>
              <a:latin typeface="Times New Roman" pitchFamily="18" charset="0"/>
            </a:endParaRPr>
          </a:p>
        </p:txBody>
      </p:sp>
      <p:cxnSp>
        <p:nvCxnSpPr>
          <p:cNvPr id="129027" name="Straight Arrow Connector 129026"/>
          <p:cNvCxnSpPr>
            <a:stCxn id="30" idx="2"/>
            <a:endCxn id="35" idx="0"/>
          </p:cNvCxnSpPr>
          <p:nvPr/>
        </p:nvCxnSpPr>
        <p:spPr bwMode="auto">
          <a:xfrm>
            <a:off x="6705600" y="5181600"/>
            <a:ext cx="0" cy="381000"/>
          </a:xfrm>
          <a:prstGeom prst="straightConnector1">
            <a:avLst/>
          </a:prstGeom>
          <a:noFill/>
          <a:ln w="9525" cap="flat" cmpd="sng" algn="ctr">
            <a:solidFill>
              <a:schemeClr val="tx1"/>
            </a:solidFill>
            <a:prstDash val="solid"/>
            <a:round/>
            <a:headEnd type="none" w="med" len="med"/>
            <a:tailEnd type="arrow"/>
          </a:ln>
          <a:effectLst/>
        </p:spPr>
      </p:cxnSp>
      <p:sp>
        <p:nvSpPr>
          <p:cNvPr id="129028" name="TextBox 129027"/>
          <p:cNvSpPr txBox="1"/>
          <p:nvPr/>
        </p:nvSpPr>
        <p:spPr>
          <a:xfrm>
            <a:off x="6705600" y="5233600"/>
            <a:ext cx="389850" cy="276999"/>
          </a:xfrm>
          <a:prstGeom prst="rect">
            <a:avLst/>
          </a:prstGeom>
          <a:noFill/>
        </p:spPr>
        <p:txBody>
          <a:bodyPr wrap="none" rtlCol="0">
            <a:spAutoFit/>
          </a:bodyPr>
          <a:lstStyle/>
          <a:p>
            <a:pPr>
              <a:buNone/>
            </a:pPr>
            <a:r>
              <a:rPr lang="en-US" sz="1200" dirty="0" smtClean="0"/>
              <a:t>yes</a:t>
            </a:r>
            <a:endParaRPr lang="en-US" sz="1200" dirty="0"/>
          </a:p>
        </p:txBody>
      </p:sp>
      <p:sp>
        <p:nvSpPr>
          <p:cNvPr id="39" name="TextBox 38"/>
          <p:cNvSpPr txBox="1"/>
          <p:nvPr/>
        </p:nvSpPr>
        <p:spPr>
          <a:xfrm>
            <a:off x="7489371" y="5014686"/>
            <a:ext cx="338554" cy="276999"/>
          </a:xfrm>
          <a:prstGeom prst="rect">
            <a:avLst/>
          </a:prstGeom>
          <a:noFill/>
        </p:spPr>
        <p:txBody>
          <a:bodyPr wrap="none" rtlCol="0">
            <a:spAutoFit/>
          </a:bodyPr>
          <a:lstStyle/>
          <a:p>
            <a:pPr>
              <a:buNone/>
            </a:pPr>
            <a:r>
              <a:rPr lang="en-US" sz="1200" dirty="0" smtClean="0"/>
              <a:t>no</a:t>
            </a:r>
            <a:endParaRPr lang="en-US" sz="1200" dirty="0"/>
          </a:p>
        </p:txBody>
      </p:sp>
      <p:cxnSp>
        <p:nvCxnSpPr>
          <p:cNvPr id="129030" name="Elbow Connector 129029"/>
          <p:cNvCxnSpPr>
            <a:stCxn id="30" idx="3"/>
          </p:cNvCxnSpPr>
          <p:nvPr/>
        </p:nvCxnSpPr>
        <p:spPr bwMode="auto">
          <a:xfrm flipV="1">
            <a:off x="7467600" y="3238500"/>
            <a:ext cx="414754" cy="1790700"/>
          </a:xfrm>
          <a:prstGeom prst="bentConnector2">
            <a:avLst/>
          </a:prstGeom>
          <a:noFill/>
          <a:ln w="9525" cap="flat" cmpd="sng" algn="ctr">
            <a:solidFill>
              <a:schemeClr val="tx1"/>
            </a:solidFill>
            <a:prstDash val="solid"/>
            <a:round/>
            <a:headEnd type="none" w="med" len="med"/>
            <a:tailEnd type="none"/>
          </a:ln>
          <a:effectLst/>
        </p:spPr>
      </p:cxnSp>
      <p:cxnSp>
        <p:nvCxnSpPr>
          <p:cNvPr id="129032" name="Straight Arrow Connector 129031"/>
          <p:cNvCxnSpPr/>
          <p:nvPr/>
        </p:nvCxnSpPr>
        <p:spPr bwMode="auto">
          <a:xfrm flipH="1">
            <a:off x="7162800" y="3238500"/>
            <a:ext cx="719554" cy="0"/>
          </a:xfrm>
          <a:prstGeom prst="straightConnector1">
            <a:avLst/>
          </a:prstGeom>
          <a:noFill/>
          <a:ln w="9525" cap="flat" cmpd="sng" algn="ctr">
            <a:solidFill>
              <a:schemeClr val="tx1"/>
            </a:solidFill>
            <a:prstDash val="solid"/>
            <a:round/>
            <a:headEnd type="none" w="med" len="med"/>
            <a:tailEnd type="arrow"/>
          </a:ln>
          <a:effectLst/>
        </p:spPr>
      </p:cxnSp>
      <p:sp>
        <p:nvSpPr>
          <p:cNvPr id="129033" name="Rectangle 129032"/>
          <p:cNvSpPr/>
          <p:nvPr/>
        </p:nvSpPr>
        <p:spPr>
          <a:xfrm>
            <a:off x="7882354" y="3853934"/>
            <a:ext cx="492443" cy="369332"/>
          </a:xfrm>
          <a:prstGeom prst="rect">
            <a:avLst/>
          </a:prstGeom>
        </p:spPr>
        <p:txBody>
          <a:bodyPr wrap="none">
            <a:spAutoFit/>
          </a:bodyPr>
          <a:lstStyle/>
          <a:p>
            <a:r>
              <a:rPr lang="en-US" i="1" smtClean="0">
                <a:latin typeface="Times New Roman" pitchFamily="18" charset="0"/>
              </a:rPr>
              <a:t>i</a:t>
            </a:r>
            <a:r>
              <a:rPr lang="en-US" sz="1400" i="1" smtClean="0">
                <a:latin typeface="Times New Roman" pitchFamily="18" charset="0"/>
              </a:rPr>
              <a:t>++</a:t>
            </a:r>
            <a:endParaRPr lang="en-US" dirty="0"/>
          </a:p>
        </p:txBody>
      </p:sp>
      <p:cxnSp>
        <p:nvCxnSpPr>
          <p:cNvPr id="129035" name="Straight Arrow Connector 129034"/>
          <p:cNvCxnSpPr>
            <a:stCxn id="6" idx="2"/>
          </p:cNvCxnSpPr>
          <p:nvPr/>
        </p:nvCxnSpPr>
        <p:spPr bwMode="auto">
          <a:xfrm>
            <a:off x="1600200" y="4038600"/>
            <a:ext cx="656772" cy="228600"/>
          </a:xfrm>
          <a:prstGeom prst="straightConnector1">
            <a:avLst/>
          </a:prstGeom>
          <a:noFill/>
          <a:ln w="9525" cap="flat" cmpd="sng" algn="ctr">
            <a:solidFill>
              <a:schemeClr val="tx1"/>
            </a:solidFill>
            <a:prstDash val="solid"/>
            <a:round/>
            <a:headEnd type="none" w="med" len="med"/>
            <a:tailEnd type="arrow"/>
          </a:ln>
          <a:effectLst/>
        </p:spPr>
      </p:cxnSp>
      <p:cxnSp>
        <p:nvCxnSpPr>
          <p:cNvPr id="129037" name="Straight Arrow Connector 129036"/>
          <p:cNvCxnSpPr>
            <a:stCxn id="7" idx="2"/>
          </p:cNvCxnSpPr>
          <p:nvPr/>
        </p:nvCxnSpPr>
        <p:spPr bwMode="auto">
          <a:xfrm flipH="1">
            <a:off x="3414486" y="4038600"/>
            <a:ext cx="547914" cy="228600"/>
          </a:xfrm>
          <a:prstGeom prst="straightConnector1">
            <a:avLst/>
          </a:prstGeom>
          <a:noFill/>
          <a:ln w="9525" cap="flat" cmpd="sng" algn="ctr">
            <a:solidFill>
              <a:schemeClr val="tx1"/>
            </a:solidFill>
            <a:prstDash val="solid"/>
            <a:round/>
            <a:headEnd type="none" w="med" len="med"/>
            <a:tailEnd type="arrow"/>
          </a:ln>
          <a:effectLst/>
        </p:spPr>
      </p:cxnSp>
      <p:sp>
        <p:nvSpPr>
          <p:cNvPr id="50" name="Rectangle 49"/>
          <p:cNvSpPr/>
          <p:nvPr/>
        </p:nvSpPr>
        <p:spPr bwMode="auto">
          <a:xfrm>
            <a:off x="3688442" y="4838700"/>
            <a:ext cx="1010557" cy="381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b="0" i="0" u="none" strike="noStrike" cap="none" normalizeH="0" baseline="0" dirty="0" smtClean="0">
                <a:ln>
                  <a:noFill/>
                </a:ln>
                <a:solidFill>
                  <a:schemeClr val="tx1"/>
                </a:solidFill>
                <a:effectLst/>
                <a:latin typeface="Times New Roman" pitchFamily="18" charset="0"/>
              </a:rPr>
              <a:t>Testing</a:t>
            </a:r>
            <a:endParaRPr kumimoji="0" lang="en-US" sz="2000" b="0" i="0" u="none" strike="noStrike" cap="none" normalizeH="0" baseline="0" dirty="0" smtClean="0">
              <a:ln>
                <a:noFill/>
              </a:ln>
              <a:solidFill>
                <a:schemeClr val="tx1"/>
              </a:solidFill>
              <a:effectLst/>
              <a:latin typeface="Times New Roman" pitchFamily="18" charset="0"/>
            </a:endParaRPr>
          </a:p>
        </p:txBody>
      </p:sp>
      <p:cxnSp>
        <p:nvCxnSpPr>
          <p:cNvPr id="129040" name="Straight Arrow Connector 129039"/>
          <p:cNvCxnSpPr>
            <a:stCxn id="17" idx="3"/>
            <a:endCxn id="50" idx="1"/>
          </p:cNvCxnSpPr>
          <p:nvPr/>
        </p:nvCxnSpPr>
        <p:spPr bwMode="auto">
          <a:xfrm>
            <a:off x="3291114" y="5029200"/>
            <a:ext cx="397328" cy="0"/>
          </a:xfrm>
          <a:prstGeom prst="straightConnector1">
            <a:avLst/>
          </a:prstGeom>
          <a:noFill/>
          <a:ln w="9525" cap="flat" cmpd="sng" algn="ctr">
            <a:solidFill>
              <a:schemeClr val="tx1"/>
            </a:solidFill>
            <a:prstDash val="solid"/>
            <a:round/>
            <a:headEnd type="none" w="med" len="med"/>
            <a:tailEnd type="arrow"/>
          </a:ln>
          <a:effectLst/>
        </p:spPr>
      </p:cxnSp>
      <p:sp>
        <p:nvSpPr>
          <p:cNvPr id="56" name="Rectangle 55"/>
          <p:cNvSpPr/>
          <p:nvPr/>
        </p:nvSpPr>
        <p:spPr bwMode="auto">
          <a:xfrm>
            <a:off x="7563758" y="5525113"/>
            <a:ext cx="1010557" cy="381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b="0" i="0" u="none" strike="noStrike" cap="none" normalizeH="0" baseline="0" dirty="0" smtClean="0">
                <a:ln>
                  <a:noFill/>
                </a:ln>
                <a:solidFill>
                  <a:schemeClr val="tx1"/>
                </a:solidFill>
                <a:effectLst/>
                <a:latin typeface="Times New Roman" pitchFamily="18" charset="0"/>
              </a:rPr>
              <a:t>Testing</a:t>
            </a:r>
            <a:endParaRPr kumimoji="0" lang="en-US" sz="2000" b="0" i="0" u="none" strike="noStrike" cap="none" normalizeH="0" baseline="0" dirty="0" smtClean="0">
              <a:ln>
                <a:noFill/>
              </a:ln>
              <a:solidFill>
                <a:schemeClr val="tx1"/>
              </a:solidFill>
              <a:effectLst/>
              <a:latin typeface="Times New Roman" pitchFamily="18" charset="0"/>
            </a:endParaRPr>
          </a:p>
        </p:txBody>
      </p:sp>
      <p:cxnSp>
        <p:nvCxnSpPr>
          <p:cNvPr id="57" name="Straight Arrow Connector 56"/>
          <p:cNvCxnSpPr>
            <a:endCxn id="56" idx="1"/>
          </p:cNvCxnSpPr>
          <p:nvPr/>
        </p:nvCxnSpPr>
        <p:spPr bwMode="auto">
          <a:xfrm>
            <a:off x="7166430" y="5715613"/>
            <a:ext cx="397328" cy="0"/>
          </a:xfrm>
          <a:prstGeom prst="straightConnector1">
            <a:avLst/>
          </a:prstGeom>
          <a:noFill/>
          <a:ln w="9525" cap="flat" cmpd="sng" algn="ctr">
            <a:solidFill>
              <a:schemeClr val="tx1"/>
            </a:solidFill>
            <a:prstDash val="solid"/>
            <a:round/>
            <a:headEnd type="none" w="med" len="med"/>
            <a:tailEnd type="arrow"/>
          </a:ln>
          <a:effectLst/>
        </p:spPr>
      </p:cxnSp>
      <p:sp>
        <p:nvSpPr>
          <p:cNvPr id="129041" name="Rectangle 129040"/>
          <p:cNvSpPr/>
          <p:nvPr/>
        </p:nvSpPr>
        <p:spPr>
          <a:xfrm>
            <a:off x="1623786" y="5867400"/>
            <a:ext cx="4091214" cy="590931"/>
          </a:xfrm>
          <a:prstGeom prst="rect">
            <a:avLst/>
          </a:prstGeom>
        </p:spPr>
        <p:txBody>
          <a:bodyPr wrap="square">
            <a:spAutoFit/>
          </a:bodyPr>
          <a:lstStyle/>
          <a:p>
            <a:pPr>
              <a:lnSpc>
                <a:spcPct val="90000"/>
              </a:lnSpc>
            </a:pPr>
            <a:r>
              <a:rPr lang="en-US" altLang="en-US" dirty="0" smtClean="0">
                <a:solidFill>
                  <a:srgbClr val="800000"/>
                </a:solidFill>
                <a:ea typeface="ＭＳ Ｐゴシック" pitchFamily="34" charset="-128"/>
              </a:rPr>
              <a:t>Sometimes reduced </a:t>
            </a:r>
            <a:r>
              <a:rPr lang="en-US" altLang="en-US" dirty="0">
                <a:solidFill>
                  <a:srgbClr val="800000"/>
                </a:solidFill>
                <a:ea typeface="ＭＳ Ｐゴシック" pitchFamily="34" charset="-128"/>
              </a:rPr>
              <a:t>to training and testing a single </a:t>
            </a:r>
            <a:r>
              <a:rPr lang="en-US" altLang="en-US" dirty="0" smtClean="0">
                <a:solidFill>
                  <a:srgbClr val="800000"/>
                </a:solidFill>
                <a:ea typeface="ＭＳ Ｐゴシック" pitchFamily="34" charset="-128"/>
              </a:rPr>
              <a:t>mode (no validation step)</a:t>
            </a:r>
            <a:endParaRPr lang="en-US" altLang="en-US" dirty="0">
              <a:solidFill>
                <a:srgbClr val="800000"/>
              </a:solidFill>
              <a:ea typeface="ＭＳ Ｐゴシック" pitchFamily="34" charset="-128"/>
            </a:endParaRPr>
          </a:p>
        </p:txBody>
      </p:sp>
      <p:sp>
        <p:nvSpPr>
          <p:cNvPr id="3" name="Slide Number Placeholder 2"/>
          <p:cNvSpPr>
            <a:spLocks noGrp="1"/>
          </p:cNvSpPr>
          <p:nvPr>
            <p:ph type="sldNum" sz="quarter" idx="4"/>
          </p:nvPr>
        </p:nvSpPr>
        <p:spPr/>
        <p:txBody>
          <a:bodyPr/>
          <a:lstStyle/>
          <a:p>
            <a:fld id="{D8EBC6CF-16CA-46A0-BD95-D4B5553FB128}" type="slidenum">
              <a:rPr lang="en-US" smtClean="0"/>
              <a:pPr/>
              <a:t>12</a:t>
            </a:fld>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314850240"/>
      </p:ext>
    </p:extLst>
  </p:cSld>
  <p:clrMapOvr>
    <a:masterClrMapping/>
  </p:clrMapOvr>
  <mc:AlternateContent xmlns:mc="http://schemas.openxmlformats.org/markup-compatibility/2006" xmlns:p14="http://schemas.microsoft.com/office/powerpoint/2010/main">
    <mc:Choice Requires="p14">
      <p:transition spd="slow" p14:dur="2000" advTm="84391"/>
    </mc:Choice>
    <mc:Fallback xmlns="">
      <p:transition spd="slow" advTm="84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Homogeneous coordinates</a:t>
            </a:r>
            <a:endParaRPr lang="en-US" dirty="0"/>
          </a:p>
        </p:txBody>
      </p:sp>
      <p:sp>
        <p:nvSpPr>
          <p:cNvPr id="3" name="Content Placeholder 2"/>
          <p:cNvSpPr>
            <a:spLocks noGrp="1"/>
          </p:cNvSpPr>
          <p:nvPr>
            <p:ph idx="1"/>
          </p:nvPr>
        </p:nvSpPr>
        <p:spPr>
          <a:xfrm>
            <a:off x="457200" y="1066800"/>
            <a:ext cx="8229599" cy="990600"/>
          </a:xfrm>
        </p:spPr>
        <p:txBody>
          <a:bodyPr/>
          <a:lstStyle/>
          <a:p>
            <a:r>
              <a:rPr lang="en-US" dirty="0" smtClean="0"/>
              <a:t>Instead of writing </a:t>
            </a:r>
            <a:r>
              <a:rPr lang="en-US" b="1" i="1" dirty="0">
                <a:solidFill>
                  <a:srgbClr val="800000"/>
                </a:solidFill>
              </a:rPr>
              <a:t>x</a:t>
            </a:r>
            <a:r>
              <a:rPr lang="en-US" b="1" i="1" dirty="0">
                <a:solidFill>
                  <a:srgbClr val="800000"/>
                </a:solidFill>
                <a:sym typeface="Symbol"/>
              </a:rPr>
              <a:t> w </a:t>
            </a:r>
            <a:r>
              <a:rPr lang="en-US" b="1" dirty="0">
                <a:solidFill>
                  <a:srgbClr val="800000"/>
                </a:solidFill>
                <a:sym typeface="Symbol"/>
              </a:rPr>
              <a:t>&gt;</a:t>
            </a:r>
            <a:r>
              <a:rPr lang="en-US" dirty="0">
                <a:solidFill>
                  <a:srgbClr val="800000"/>
                </a:solidFill>
                <a:sym typeface="Symbol"/>
              </a:rPr>
              <a:t> </a:t>
            </a:r>
            <a:r>
              <a:rPr lang="en-US" i="1" dirty="0" smtClean="0">
                <a:solidFill>
                  <a:srgbClr val="800000"/>
                </a:solidFill>
                <a:sym typeface="Symbol"/>
              </a:rPr>
              <a:t>t</a:t>
            </a:r>
            <a:r>
              <a:rPr lang="en-US" i="1" dirty="0" smtClean="0">
                <a:sym typeface="Symbol"/>
              </a:rPr>
              <a:t>, </a:t>
            </a:r>
            <a:r>
              <a:rPr lang="en-US" dirty="0" smtClean="0">
                <a:sym typeface="Symbol"/>
              </a:rPr>
              <a:t>let’s use </a:t>
            </a:r>
            <a:r>
              <a:rPr lang="en-US" dirty="0" smtClean="0">
                <a:solidFill>
                  <a:srgbClr val="000099"/>
                </a:solidFill>
                <a:sym typeface="Symbol"/>
              </a:rPr>
              <a:t>homogeneous coordinates </a:t>
            </a:r>
            <a:r>
              <a:rPr lang="en-US" dirty="0" smtClean="0">
                <a:sym typeface="Symbol"/>
              </a:rPr>
              <a:t>to simplify the decision rule to </a:t>
            </a:r>
            <a:r>
              <a:rPr lang="en-US" b="1" i="1" dirty="0" smtClean="0">
                <a:solidFill>
                  <a:srgbClr val="800000"/>
                </a:solidFill>
              </a:rPr>
              <a:t>x</a:t>
            </a:r>
            <a:r>
              <a:rPr lang="en-US" b="1" dirty="0" smtClean="0">
                <a:solidFill>
                  <a:srgbClr val="800000"/>
                </a:solidFill>
                <a:sym typeface="Symbol"/>
              </a:rPr>
              <a:t></a:t>
            </a:r>
            <a:r>
              <a:rPr lang="en-US" b="1" i="1" dirty="0" smtClean="0">
                <a:solidFill>
                  <a:srgbClr val="800000"/>
                </a:solidFill>
                <a:sym typeface="Symbol"/>
              </a:rPr>
              <a:t> w</a:t>
            </a:r>
            <a:r>
              <a:rPr lang="en-US" b="1" dirty="0">
                <a:solidFill>
                  <a:srgbClr val="800000"/>
                </a:solidFill>
                <a:sym typeface="Symbol"/>
              </a:rPr>
              <a:t></a:t>
            </a:r>
            <a:r>
              <a:rPr lang="en-US" b="1" i="1" dirty="0" smtClean="0">
                <a:solidFill>
                  <a:srgbClr val="800000"/>
                </a:solidFill>
                <a:sym typeface="Symbol"/>
              </a:rPr>
              <a:t> </a:t>
            </a:r>
            <a:r>
              <a:rPr lang="en-US" b="1" dirty="0" smtClean="0">
                <a:solidFill>
                  <a:srgbClr val="800000"/>
                </a:solidFill>
                <a:sym typeface="Symbol"/>
              </a:rPr>
              <a:t>&gt; </a:t>
            </a:r>
            <a:r>
              <a:rPr lang="en-US" i="1" dirty="0" smtClean="0">
                <a:solidFill>
                  <a:srgbClr val="800000"/>
                </a:solidFill>
                <a:sym typeface="Symbol"/>
              </a:rPr>
              <a:t>0</a:t>
            </a:r>
          </a:p>
        </p:txBody>
      </p:sp>
      <mc:AlternateContent xmlns:mc="http://schemas.openxmlformats.org/markup-compatibility/2006" xmlns:a14="http://schemas.microsoft.com/office/drawing/2010/main">
        <mc:Choice Requires="a14">
          <p:sp>
            <p:nvSpPr>
              <p:cNvPr id="7" name="TextBox 6"/>
              <p:cNvSpPr txBox="1"/>
              <p:nvPr/>
            </p:nvSpPr>
            <p:spPr>
              <a:xfrm>
                <a:off x="2667000" y="2209800"/>
                <a:ext cx="1892313" cy="81073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a:latin typeface="Cambria Math"/>
                            </a:rPr>
                            <m:t>𝒙</m:t>
                          </m:r>
                        </m:e>
                        <m:sup>
                          <m:r>
                            <a:rPr lang="en-US" b="1" i="1" smtClean="0">
                              <a:latin typeface="Cambria Math"/>
                              <a:sym typeface="Symbol"/>
                            </a:rPr>
                            <m:t></m:t>
                          </m:r>
                        </m:sup>
                      </m:sSup>
                      <m:r>
                        <a:rPr lang="en-US" b="0" i="1" smtClean="0">
                          <a:latin typeface="Cambria Math"/>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1" i="1" smtClean="0">
                                    <a:latin typeface="Cambria Math"/>
                                  </a:rPr>
                                  <m:t>𝒙</m:t>
                                </m:r>
                              </m:e>
                            </m:mr>
                            <m:mr>
                              <m:e>
                                <m:r>
                                  <a:rPr lang="en-US" b="0" i="1" smtClean="0">
                                    <a:latin typeface="Cambria Math"/>
                                  </a:rPr>
                                  <m:t>1</m:t>
                                </m:r>
                              </m:e>
                            </m:mr>
                          </m:m>
                        </m:e>
                      </m:d>
                      <m:r>
                        <a:rPr lang="en-US" b="0" i="0" smtClean="0">
                          <a:latin typeface="Cambria Math"/>
                        </a:rPr>
                        <m:t>= </m:t>
                      </m:r>
                      <m:d>
                        <m:dPr>
                          <m:begChr m:val="["/>
                          <m:endChr m:val="]"/>
                          <m:ctrlPr>
                            <a:rPr lang="en-US" b="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i="1">
                                        <a:latin typeface="Cambria Math"/>
                                      </a:rPr>
                                      <m:t>𝑥</m:t>
                                    </m:r>
                                  </m:e>
                                  <m:sub>
                                    <m:r>
                                      <a:rPr lang="en-US" b="0" i="1" smtClean="0">
                                        <a:latin typeface="Cambria Math"/>
                                      </a:rPr>
                                      <m:t>1</m:t>
                                    </m:r>
                                  </m:sub>
                                </m:sSub>
                              </m:e>
                            </m:mr>
                            <m:mr>
                              <m:e>
                                <m:sSub>
                                  <m:sSubPr>
                                    <m:ctrlPr>
                                      <a:rPr lang="en-US" i="1">
                                        <a:latin typeface="Cambria Math" panose="02040503050406030204" pitchFamily="18" charset="0"/>
                                      </a:rPr>
                                    </m:ctrlPr>
                                  </m:sSubPr>
                                  <m:e>
                                    <m:r>
                                      <m:rPr>
                                        <m:brk m:alnAt="7"/>
                                      </m:rPr>
                                      <a:rPr lang="en-US" i="1">
                                        <a:latin typeface="Cambria Math"/>
                                      </a:rPr>
                                      <m:t>𝑥</m:t>
                                    </m:r>
                                  </m:e>
                                  <m:sub>
                                    <m:r>
                                      <a:rPr lang="en-US" b="0" i="1" smtClean="0">
                                        <a:latin typeface="Cambria Math"/>
                                      </a:rPr>
                                      <m:t>2</m:t>
                                    </m:r>
                                  </m:sub>
                                </m:sSub>
                              </m:e>
                            </m:mr>
                            <m:mr>
                              <m:e>
                                <m:r>
                                  <a:rPr lang="en-US" b="0" i="1" smtClean="0">
                                    <a:latin typeface="Cambria Math"/>
                                  </a:rPr>
                                  <m:t>1</m:t>
                                </m:r>
                              </m:e>
                            </m:mr>
                          </m:m>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667000" y="2209800"/>
                <a:ext cx="1892313" cy="81073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667000" y="3286059"/>
                <a:ext cx="2065630" cy="780919"/>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𝒘</m:t>
                          </m:r>
                        </m:e>
                        <m:sup>
                          <m:r>
                            <a:rPr lang="en-US" b="1" i="1" smtClean="0">
                              <a:latin typeface="Cambria Math"/>
                              <a:sym typeface="Symbol"/>
                            </a:rPr>
                            <m:t></m:t>
                          </m:r>
                        </m:sup>
                      </m:sSup>
                      <m:r>
                        <a:rPr lang="en-US" b="0" i="1" smtClean="0">
                          <a:latin typeface="Cambria Math"/>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1" i="1" smtClean="0">
                                    <a:latin typeface="Cambria Math"/>
                                  </a:rPr>
                                  <m:t>𝒘</m:t>
                                </m:r>
                              </m:e>
                            </m:mr>
                            <m:mr>
                              <m:e>
                                <m:r>
                                  <a:rPr lang="en-US" b="0" i="1" smtClean="0">
                                    <a:latin typeface="Cambria Math"/>
                                  </a:rPr>
                                  <m:t>−</m:t>
                                </m:r>
                                <m:r>
                                  <a:rPr lang="en-US" b="0" i="1" smtClean="0">
                                    <a:latin typeface="Cambria Math"/>
                                  </a:rPr>
                                  <m:t>𝑡</m:t>
                                </m:r>
                              </m:e>
                            </m:mr>
                          </m:m>
                        </m:e>
                      </m:d>
                      <m:r>
                        <a:rPr lang="en-US" b="0" i="1" smtClean="0">
                          <a:latin typeface="Cambria Math"/>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a:rPr>
                                      <m:t>𝑤</m:t>
                                    </m:r>
                                  </m:e>
                                  <m:sub>
                                    <m:r>
                                      <a:rPr lang="en-US" i="1">
                                        <a:latin typeface="Cambria Math"/>
                                      </a:rPr>
                                      <m:t>1</m:t>
                                    </m:r>
                                  </m:sub>
                                </m:sSub>
                              </m:e>
                            </m:mr>
                            <m:mr>
                              <m:e>
                                <m:sSub>
                                  <m:sSubPr>
                                    <m:ctrlPr>
                                      <a:rPr lang="en-US" i="1">
                                        <a:latin typeface="Cambria Math" panose="02040503050406030204" pitchFamily="18" charset="0"/>
                                      </a:rPr>
                                    </m:ctrlPr>
                                  </m:sSubPr>
                                  <m:e>
                                    <m:r>
                                      <a:rPr lang="en-US" b="0" i="1" smtClean="0">
                                        <a:latin typeface="Cambria Math"/>
                                      </a:rPr>
                                      <m:t>𝑤</m:t>
                                    </m:r>
                                  </m:e>
                                  <m:sub>
                                    <m:r>
                                      <a:rPr lang="en-US" i="1">
                                        <a:latin typeface="Cambria Math"/>
                                      </a:rPr>
                                      <m:t>2</m:t>
                                    </m:r>
                                  </m:sub>
                                </m:sSub>
                              </m:e>
                            </m:mr>
                            <m:mr>
                              <m:e>
                                <m:r>
                                  <a:rPr lang="en-US" b="0" i="1" smtClean="0">
                                    <a:latin typeface="Cambria Math"/>
                                  </a:rPr>
                                  <m:t>−</m:t>
                                </m:r>
                                <m:r>
                                  <a:rPr lang="en-US" b="0" i="1" smtClean="0">
                                    <a:latin typeface="Cambria Math"/>
                                  </a:rPr>
                                  <m:t>𝑡</m:t>
                                </m:r>
                              </m:e>
                            </m:mr>
                          </m:m>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667000" y="3286059"/>
                <a:ext cx="2065630" cy="780919"/>
              </a:xfrm>
              <a:prstGeom prst="rect">
                <a:avLst/>
              </a:prstGeom>
              <a:blipFill rotWithShape="0">
                <a:blip r:embed="rId5"/>
                <a:stretch>
                  <a:fillRect/>
                </a:stretch>
              </a:blipFill>
            </p:spPr>
            <p:txBody>
              <a:bodyPr/>
              <a:lstStyle/>
              <a:p>
                <a:r>
                  <a:rPr lang="en-US">
                    <a:noFill/>
                  </a:rPr>
                  <a:t> </a:t>
                </a:r>
              </a:p>
            </p:txBody>
          </p:sp>
        </mc:Fallback>
      </mc:AlternateContent>
      <p:sp>
        <p:nvSpPr>
          <p:cNvPr id="9" name="Content Placeholder 2"/>
          <p:cNvSpPr txBox="1">
            <a:spLocks/>
          </p:cNvSpPr>
          <p:nvPr/>
        </p:nvSpPr>
        <p:spPr bwMode="auto">
          <a:xfrm>
            <a:off x="457200" y="4419600"/>
            <a:ext cx="8229599"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kern="0" dirty="0" smtClean="0"/>
              <a:t>Homogeneous coordinates embeds an </a:t>
            </a:r>
            <a:r>
              <a:rPr lang="en-US" kern="0" dirty="0" smtClean="0">
                <a:solidFill>
                  <a:srgbClr val="000099"/>
                </a:solidFill>
              </a:rPr>
              <a:t>N-dimensional representation </a:t>
            </a:r>
            <a:r>
              <a:rPr lang="en-US" kern="0" dirty="0" smtClean="0"/>
              <a:t>in an </a:t>
            </a:r>
            <a:r>
              <a:rPr lang="en-US" kern="0" dirty="0" smtClean="0">
                <a:solidFill>
                  <a:srgbClr val="000099"/>
                </a:solidFill>
              </a:rPr>
              <a:t>N+1-dimensional space</a:t>
            </a:r>
          </a:p>
          <a:p>
            <a:r>
              <a:rPr lang="en-US" kern="0" dirty="0" smtClean="0">
                <a:sym typeface="Symbol"/>
              </a:rPr>
              <a:t>Advantage: The decision boundary passes through the origin of the extended coordinate system</a:t>
            </a:r>
          </a:p>
          <a:p>
            <a:pPr lvl="1"/>
            <a:r>
              <a:rPr lang="en-US" kern="0" dirty="0" smtClean="0">
                <a:sym typeface="Symbol"/>
              </a:rPr>
              <a:t>Simplifies the math…</a:t>
            </a:r>
          </a:p>
        </p:txBody>
      </p:sp>
      <p:sp>
        <p:nvSpPr>
          <p:cNvPr id="5" name="Slide Number Placeholder 4"/>
          <p:cNvSpPr>
            <a:spLocks noGrp="1"/>
          </p:cNvSpPr>
          <p:nvPr>
            <p:ph type="sldNum" sz="quarter" idx="4"/>
          </p:nvPr>
        </p:nvSpPr>
        <p:spPr/>
        <p:txBody>
          <a:bodyPr/>
          <a:lstStyle/>
          <a:p>
            <a:fld id="{D8EBC6CF-16CA-46A0-BD95-D4B5553FB128}" type="slidenum">
              <a:rPr lang="en-US" smtClean="0"/>
              <a:pPr/>
              <a:t>13</a:t>
            </a:fld>
            <a:endParaRPr lang="en-US" dirty="0"/>
          </a:p>
        </p:txBody>
      </p:sp>
      <p:sp>
        <p:nvSpPr>
          <p:cNvPr id="4" name="TextBox 3"/>
          <p:cNvSpPr txBox="1"/>
          <p:nvPr/>
        </p:nvSpPr>
        <p:spPr>
          <a:xfrm>
            <a:off x="5562601" y="2590800"/>
            <a:ext cx="2743199" cy="738664"/>
          </a:xfrm>
          <a:prstGeom prst="rect">
            <a:avLst/>
          </a:prstGeom>
          <a:noFill/>
        </p:spPr>
        <p:txBody>
          <a:bodyPr wrap="square" rtlCol="0">
            <a:spAutoFit/>
          </a:bodyPr>
          <a:lstStyle/>
          <a:p>
            <a:pPr>
              <a:buNone/>
            </a:pPr>
            <a:r>
              <a:rPr lang="en-US" sz="1400" dirty="0" smtClean="0">
                <a:solidFill>
                  <a:srgbClr val="006600"/>
                </a:solidFill>
              </a:rPr>
              <a:t>Note: I represent homogeneous coordinates a little differently from the textbook!</a:t>
            </a:r>
            <a:endParaRPr lang="en-US" sz="1400" dirty="0">
              <a:solidFill>
                <a:srgbClr val="006600"/>
              </a:solidFill>
            </a:endParaRP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4211735883"/>
      </p:ext>
    </p:extLst>
  </p:cSld>
  <p:clrMapOvr>
    <a:masterClrMapping/>
  </p:clrMapOvr>
  <mc:AlternateContent xmlns:mc="http://schemas.openxmlformats.org/markup-compatibility/2006" xmlns:p14="http://schemas.microsoft.com/office/powerpoint/2010/main">
    <mc:Choice Requires="p14">
      <p:transition spd="slow" p14:dur="2000" advTm="67618"/>
    </mc:Choice>
    <mc:Fallback xmlns="">
      <p:transition spd="slow" advTm="67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Overfitting</a:t>
            </a:r>
            <a:endParaRPr lang="en-US" dirty="0"/>
          </a:p>
        </p:txBody>
      </p:sp>
      <p:sp>
        <p:nvSpPr>
          <p:cNvPr id="3" name="Content Placeholder 2"/>
          <p:cNvSpPr>
            <a:spLocks noGrp="1"/>
          </p:cNvSpPr>
          <p:nvPr>
            <p:ph idx="1"/>
          </p:nvPr>
        </p:nvSpPr>
        <p:spPr/>
        <p:txBody>
          <a:bodyPr/>
          <a:lstStyle/>
          <a:p>
            <a:pPr>
              <a:buClr>
                <a:schemeClr val="tx1"/>
              </a:buClr>
            </a:pPr>
            <a:r>
              <a:rPr lang="en-US" i="1" dirty="0" err="1" smtClean="0">
                <a:solidFill>
                  <a:srgbClr val="000099"/>
                </a:solidFill>
              </a:rPr>
              <a:t>Overfitting</a:t>
            </a:r>
            <a:r>
              <a:rPr lang="en-US" dirty="0" smtClean="0">
                <a:solidFill>
                  <a:srgbClr val="000099"/>
                </a:solidFill>
              </a:rPr>
              <a:t> </a:t>
            </a:r>
            <a:r>
              <a:rPr lang="en-US" dirty="0" smtClean="0"/>
              <a:t>and </a:t>
            </a:r>
            <a:r>
              <a:rPr lang="en-US" i="1" dirty="0" smtClean="0">
                <a:solidFill>
                  <a:srgbClr val="000099"/>
                </a:solidFill>
              </a:rPr>
              <a:t>generalization</a:t>
            </a:r>
            <a:r>
              <a:rPr lang="en-US" dirty="0" smtClean="0">
                <a:solidFill>
                  <a:srgbClr val="000099"/>
                </a:solidFill>
              </a:rPr>
              <a:t> </a:t>
            </a:r>
            <a:r>
              <a:rPr lang="en-US" dirty="0" smtClean="0"/>
              <a:t>are important concepts in machine learning</a:t>
            </a:r>
          </a:p>
          <a:p>
            <a:pPr lvl="1"/>
            <a:endParaRPr lang="en-US" dirty="0"/>
          </a:p>
          <a:p>
            <a:r>
              <a:rPr lang="en-US" dirty="0" err="1" smtClean="0"/>
              <a:t>Overfitting</a:t>
            </a:r>
            <a:r>
              <a:rPr lang="en-US" dirty="0" smtClean="0"/>
              <a:t>: Learning that results in good performance on the </a:t>
            </a:r>
            <a:r>
              <a:rPr lang="en-US" dirty="0" smtClean="0">
                <a:solidFill>
                  <a:srgbClr val="006600"/>
                </a:solidFill>
              </a:rPr>
              <a:t>training data </a:t>
            </a:r>
            <a:r>
              <a:rPr lang="en-US" dirty="0" smtClean="0"/>
              <a:t>but poor performance on the </a:t>
            </a:r>
            <a:r>
              <a:rPr lang="en-US" dirty="0" smtClean="0">
                <a:solidFill>
                  <a:srgbClr val="006600"/>
                </a:solidFill>
              </a:rPr>
              <a:t>real task</a:t>
            </a:r>
          </a:p>
          <a:p>
            <a:pPr lvl="1"/>
            <a:r>
              <a:rPr lang="en-US" dirty="0" smtClean="0"/>
              <a:t>Example: Memorization or lookup table</a:t>
            </a:r>
          </a:p>
          <a:p>
            <a:pPr lvl="1"/>
            <a:r>
              <a:rPr lang="en-US" dirty="0" smtClean="0"/>
              <a:t>Example: Fitting a model to the data that has more parameters then needed</a:t>
            </a:r>
            <a:endParaRPr lang="en-US" dirty="0"/>
          </a:p>
        </p:txBody>
      </p:sp>
      <p:pic>
        <p:nvPicPr>
          <p:cNvPr id="6148" name="Picture 4" descr="http://zoonek2.free.fr/UNIX/48_R/g883.png"/>
          <p:cNvPicPr>
            <a:picLocks noChangeAspect="1" noChangeArrowheads="1"/>
          </p:cNvPicPr>
          <p:nvPr/>
        </p:nvPicPr>
        <p:blipFill rotWithShape="1">
          <a:blip r:embed="rId4">
            <a:extLst>
              <a:ext uri="{28A0092B-C50C-407E-A947-70E740481C1C}">
                <a14:useLocalDpi xmlns:a14="http://schemas.microsoft.com/office/drawing/2010/main" val="0"/>
              </a:ext>
            </a:extLst>
          </a:blip>
          <a:srcRect l="13564" t="12040" r="6056" b="16722"/>
          <a:stretch/>
        </p:blipFill>
        <p:spPr bwMode="auto">
          <a:xfrm>
            <a:off x="3581400" y="4239152"/>
            <a:ext cx="2209800" cy="195844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upload.wikimedia.org/wikipedia/commons/thumb/1/19/Overfitting.svg/220px-Overfitting.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4264552"/>
            <a:ext cx="2095500" cy="20955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4"/>
          </p:nvPr>
        </p:nvSpPr>
        <p:spPr/>
        <p:txBody>
          <a:bodyPr/>
          <a:lstStyle/>
          <a:p>
            <a:fld id="{D8EBC6CF-16CA-46A0-BD95-D4B5553FB128}" type="slidenum">
              <a:rPr lang="en-US" smtClean="0"/>
              <a:pPr/>
              <a:t>14</a:t>
            </a:fld>
            <a:endParaRPr lang="en-US" dirty="0"/>
          </a:p>
        </p:txBody>
      </p:sp>
      <p:grpSp>
        <p:nvGrpSpPr>
          <p:cNvPr id="6" name="Group 5"/>
          <p:cNvGrpSpPr/>
          <p:nvPr/>
        </p:nvGrpSpPr>
        <p:grpSpPr>
          <a:xfrm>
            <a:off x="1143000" y="4191000"/>
            <a:ext cx="2095500" cy="2047876"/>
            <a:chOff x="1143000" y="4191000"/>
            <a:chExt cx="2095500" cy="2047876"/>
          </a:xfrm>
        </p:grpSpPr>
        <p:pic>
          <p:nvPicPr>
            <p:cNvPr id="6146" name="Picture 2" descr="http://upload.wikimedia.org/wikipedia/commons/thumb/f/f4/Overfitting_on_Training_Set_Data.pdf/page1-220px-Overfitting_on_Training_Set_Data.pdf.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191000"/>
              <a:ext cx="2095500" cy="204787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bwMode="auto">
            <a:xfrm>
              <a:off x="1366070" y="5616062"/>
              <a:ext cx="52542" cy="52542"/>
            </a:xfrm>
            <a:prstGeom prst="ellipse">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 name="Oval 8"/>
            <p:cNvSpPr/>
            <p:nvPr/>
          </p:nvSpPr>
          <p:spPr bwMode="auto">
            <a:xfrm>
              <a:off x="1567478" y="5321247"/>
              <a:ext cx="52542" cy="52542"/>
            </a:xfrm>
            <a:prstGeom prst="ellipse">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0" name="Oval 9"/>
            <p:cNvSpPr/>
            <p:nvPr/>
          </p:nvSpPr>
          <p:spPr bwMode="auto">
            <a:xfrm>
              <a:off x="1685619" y="5255033"/>
              <a:ext cx="52542" cy="52542"/>
            </a:xfrm>
            <a:prstGeom prst="ellipse">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1" name="Oval 10"/>
            <p:cNvSpPr/>
            <p:nvPr/>
          </p:nvSpPr>
          <p:spPr bwMode="auto">
            <a:xfrm>
              <a:off x="1756902" y="5242590"/>
              <a:ext cx="52542" cy="52542"/>
            </a:xfrm>
            <a:prstGeom prst="ellipse">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2" name="Oval 11"/>
            <p:cNvSpPr/>
            <p:nvPr/>
          </p:nvSpPr>
          <p:spPr bwMode="auto">
            <a:xfrm>
              <a:off x="2083672" y="5274391"/>
              <a:ext cx="52542" cy="52542"/>
            </a:xfrm>
            <a:prstGeom prst="ellipse">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3" name="Oval 12"/>
            <p:cNvSpPr/>
            <p:nvPr/>
          </p:nvSpPr>
          <p:spPr bwMode="auto">
            <a:xfrm>
              <a:off x="2580048" y="5092341"/>
              <a:ext cx="52542" cy="52542"/>
            </a:xfrm>
            <a:prstGeom prst="ellipse">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4" name="Oval 13"/>
            <p:cNvSpPr/>
            <p:nvPr/>
          </p:nvSpPr>
          <p:spPr bwMode="auto">
            <a:xfrm>
              <a:off x="2862572" y="5195733"/>
              <a:ext cx="52542" cy="52542"/>
            </a:xfrm>
            <a:prstGeom prst="ellipse">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gr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247424647"/>
      </p:ext>
    </p:extLst>
  </p:cSld>
  <p:clrMapOvr>
    <a:masterClrMapping/>
  </p:clrMapOvr>
  <mc:AlternateContent xmlns:mc="http://schemas.openxmlformats.org/markup-compatibility/2006" xmlns:p14="http://schemas.microsoft.com/office/powerpoint/2010/main">
    <mc:Choice Requires="p14">
      <p:transition spd="slow" p14:dur="2000" advTm="39096"/>
    </mc:Choice>
    <mc:Fallback xmlns="">
      <p:transition spd="slow" advTm="39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3" name="Content Placeholder 2"/>
          <p:cNvSpPr>
            <a:spLocks noGrp="1"/>
          </p:cNvSpPr>
          <p:nvPr>
            <p:ph idx="1"/>
          </p:nvPr>
        </p:nvSpPr>
        <p:spPr/>
        <p:txBody>
          <a:bodyPr/>
          <a:lstStyle/>
          <a:p>
            <a:r>
              <a:rPr lang="en-US" dirty="0" smtClean="0"/>
              <a:t>We want machine learning solutions that </a:t>
            </a:r>
            <a:r>
              <a:rPr lang="en-US" b="1" i="1" dirty="0" smtClean="0">
                <a:solidFill>
                  <a:srgbClr val="000099"/>
                </a:solidFill>
              </a:rPr>
              <a:t>generalize</a:t>
            </a:r>
            <a:r>
              <a:rPr lang="en-US" dirty="0" smtClean="0">
                <a:solidFill>
                  <a:srgbClr val="000099"/>
                </a:solidFill>
              </a:rPr>
              <a:t> </a:t>
            </a:r>
            <a:r>
              <a:rPr lang="en-US" dirty="0" smtClean="0"/>
              <a:t>to the range of inputs/data that will be seen – not just solutions that work well on the </a:t>
            </a:r>
            <a:r>
              <a:rPr lang="en-US" dirty="0" smtClean="0">
                <a:solidFill>
                  <a:srgbClr val="006600"/>
                </a:solidFill>
              </a:rPr>
              <a:t>training data</a:t>
            </a:r>
          </a:p>
          <a:p>
            <a:r>
              <a:rPr lang="en-US" altLang="en-US" dirty="0">
                <a:ea typeface="ＭＳ Ｐゴシック" pitchFamily="34" charset="-128"/>
              </a:rPr>
              <a:t>The real aim of </a:t>
            </a:r>
            <a:r>
              <a:rPr lang="en-US" altLang="en-US" dirty="0" smtClean="0">
                <a:ea typeface="ＭＳ Ｐゴシック" pitchFamily="34" charset="-128"/>
              </a:rPr>
              <a:t>machine learning </a:t>
            </a:r>
            <a:r>
              <a:rPr lang="en-US" altLang="en-US" dirty="0">
                <a:ea typeface="ＭＳ Ｐゴシック" pitchFamily="34" charset="-128"/>
              </a:rPr>
              <a:t>is to do well on </a:t>
            </a:r>
            <a:r>
              <a:rPr lang="en-US" altLang="en-US" dirty="0">
                <a:solidFill>
                  <a:srgbClr val="006600"/>
                </a:solidFill>
                <a:ea typeface="ＭＳ Ｐゴシック" pitchFamily="34" charset="-128"/>
              </a:rPr>
              <a:t>test data </a:t>
            </a:r>
            <a:r>
              <a:rPr lang="en-US" altLang="en-US" dirty="0">
                <a:ea typeface="ＭＳ Ｐゴシック" pitchFamily="34" charset="-128"/>
              </a:rPr>
              <a:t>that is not known during learning</a:t>
            </a:r>
            <a:endParaRPr lang="en-US" dirty="0"/>
          </a:p>
          <a:p>
            <a:r>
              <a:rPr lang="en-US" altLang="en-US" dirty="0">
                <a:ea typeface="ＭＳ Ｐゴシック" pitchFamily="34" charset="-128"/>
              </a:rPr>
              <a:t>Choosing </a:t>
            </a:r>
            <a:r>
              <a:rPr lang="en-US" altLang="en-US" dirty="0" smtClean="0">
                <a:ea typeface="ＭＳ Ｐゴシック" pitchFamily="34" charset="-128"/>
              </a:rPr>
              <a:t>values </a:t>
            </a:r>
            <a:r>
              <a:rPr lang="en-US" altLang="en-US" dirty="0">
                <a:ea typeface="ＭＳ Ｐゴシック" pitchFamily="34" charset="-128"/>
              </a:rPr>
              <a:t>for the parameters that </a:t>
            </a:r>
            <a:r>
              <a:rPr lang="en-US" altLang="en-US" dirty="0">
                <a:solidFill>
                  <a:srgbClr val="006600"/>
                </a:solidFill>
                <a:ea typeface="ＭＳ Ｐゴシック" pitchFamily="34" charset="-128"/>
              </a:rPr>
              <a:t>minimize the </a:t>
            </a:r>
            <a:r>
              <a:rPr lang="en-US" altLang="en-US" dirty="0" smtClean="0">
                <a:solidFill>
                  <a:srgbClr val="006600"/>
                </a:solidFill>
                <a:ea typeface="ＭＳ Ｐゴシック" pitchFamily="34" charset="-128"/>
              </a:rPr>
              <a:t>error </a:t>
            </a:r>
            <a:r>
              <a:rPr lang="en-US" altLang="en-US" u="sng" dirty="0">
                <a:solidFill>
                  <a:srgbClr val="006600"/>
                </a:solidFill>
                <a:ea typeface="ＭＳ Ｐゴシック" pitchFamily="34" charset="-128"/>
              </a:rPr>
              <a:t>on the training data</a:t>
            </a:r>
            <a:r>
              <a:rPr lang="en-US" altLang="en-US" dirty="0">
                <a:ea typeface="ＭＳ Ｐゴシック" pitchFamily="34" charset="-128"/>
              </a:rPr>
              <a:t> is not necessarily the best policy.</a:t>
            </a:r>
          </a:p>
          <a:p>
            <a:endParaRPr lang="en-US" dirty="0" smtClean="0"/>
          </a:p>
          <a:p>
            <a:r>
              <a:rPr lang="en-US" altLang="en-US" dirty="0">
                <a:ea typeface="ＭＳ Ｐゴシック" pitchFamily="34" charset="-128"/>
              </a:rPr>
              <a:t>We want the learning machine to model the true </a:t>
            </a:r>
            <a:r>
              <a:rPr lang="en-US" altLang="en-US" dirty="0">
                <a:solidFill>
                  <a:srgbClr val="000099"/>
                </a:solidFill>
                <a:ea typeface="ＭＳ Ｐゴシック" pitchFamily="34" charset="-128"/>
              </a:rPr>
              <a:t>regularities</a:t>
            </a:r>
            <a:r>
              <a:rPr lang="en-US" altLang="en-US" dirty="0">
                <a:ea typeface="ＭＳ Ｐゴシック" pitchFamily="34" charset="-128"/>
              </a:rPr>
              <a:t> in the data and to ignore the </a:t>
            </a:r>
            <a:r>
              <a:rPr lang="en-US" altLang="en-US" dirty="0">
                <a:solidFill>
                  <a:srgbClr val="000099"/>
                </a:solidFill>
                <a:ea typeface="ＭＳ Ｐゴシック" pitchFamily="34" charset="-128"/>
              </a:rPr>
              <a:t>noise</a:t>
            </a:r>
            <a:r>
              <a:rPr lang="en-US" altLang="en-US" dirty="0">
                <a:ea typeface="ＭＳ Ｐゴシック" pitchFamily="34" charset="-128"/>
              </a:rPr>
              <a:t> in the </a:t>
            </a:r>
            <a:r>
              <a:rPr lang="en-US" altLang="en-US" dirty="0" smtClean="0">
                <a:ea typeface="ＭＳ Ｐゴシック" pitchFamily="34" charset="-128"/>
              </a:rPr>
              <a:t>data</a:t>
            </a:r>
            <a:endParaRPr lang="en-US" altLang="en-US" dirty="0">
              <a:ea typeface="ＭＳ Ｐゴシック" pitchFamily="34" charset="-128"/>
            </a:endParaRPr>
          </a:p>
          <a:p>
            <a:pPr lvl="1"/>
            <a:r>
              <a:rPr lang="en-US" altLang="en-US" dirty="0">
                <a:ea typeface="ＭＳ Ｐゴシック" pitchFamily="34" charset="-128"/>
              </a:rPr>
              <a:t>But the learning machine does not know which regularities are real and which are accidental quirks of the particular set of training examples we happen to </a:t>
            </a:r>
            <a:r>
              <a:rPr lang="en-US" altLang="en-US" dirty="0" smtClean="0">
                <a:ea typeface="ＭＳ Ｐゴシック" pitchFamily="34" charset="-128"/>
              </a:rPr>
              <a:t>have! So we have to help….</a:t>
            </a:r>
            <a:endParaRPr lang="en-US" altLang="en-US" dirty="0">
              <a:ea typeface="ＭＳ Ｐゴシック" pitchFamily="34" charset="-128"/>
            </a:endParaRPr>
          </a:p>
          <a:p>
            <a:endParaRPr lang="en-US" dirty="0"/>
          </a:p>
        </p:txBody>
      </p:sp>
      <p:sp>
        <p:nvSpPr>
          <p:cNvPr id="5" name="Slide Number Placeholder 4"/>
          <p:cNvSpPr>
            <a:spLocks noGrp="1"/>
          </p:cNvSpPr>
          <p:nvPr>
            <p:ph type="sldNum" sz="quarter" idx="4"/>
          </p:nvPr>
        </p:nvSpPr>
        <p:spPr/>
        <p:txBody>
          <a:bodyPr/>
          <a:lstStyle/>
          <a:p>
            <a:fld id="{D8EBC6CF-16CA-46A0-BD95-D4B5553FB128}" type="slidenum">
              <a:rPr lang="en-US" smtClean="0"/>
              <a:pPr/>
              <a:t>15</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086715247"/>
      </p:ext>
    </p:extLst>
  </p:cSld>
  <p:clrMapOvr>
    <a:masterClrMapping/>
  </p:clrMapOvr>
  <mc:AlternateContent xmlns:mc="http://schemas.openxmlformats.org/markup-compatibility/2006" xmlns:p14="http://schemas.microsoft.com/office/powerpoint/2010/main">
    <mc:Choice Requires="p14">
      <p:transition spd="slow" p14:dur="2000" advTm="22074"/>
    </mc:Choice>
    <mc:Fallback xmlns="">
      <p:transition spd="slow" advTm="22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r>
              <a:rPr lang="en-US" altLang="en-US" dirty="0" smtClean="0"/>
              <a:t>Bayes’ Rule</a:t>
            </a:r>
          </a:p>
        </p:txBody>
      </p:sp>
      <p:sp>
        <p:nvSpPr>
          <p:cNvPr id="12297" name="Rectangle 16"/>
          <p:cNvSpPr>
            <a:spLocks noGrp="1" noChangeArrowheads="1"/>
          </p:cNvSpPr>
          <p:nvPr>
            <p:ph idx="1"/>
          </p:nvPr>
        </p:nvSpPr>
        <p:spPr>
          <a:xfrm>
            <a:off x="457200" y="1066800"/>
            <a:ext cx="8229599" cy="1371600"/>
          </a:xfrm>
        </p:spPr>
        <p:txBody>
          <a:bodyPr/>
          <a:lstStyle/>
          <a:p>
            <a:r>
              <a:rPr lang="en-US" altLang="en-US" dirty="0" smtClean="0"/>
              <a:t>This simple equation is very useful in practice</a:t>
            </a:r>
          </a:p>
          <a:p>
            <a:pPr lvl="1"/>
            <a:r>
              <a:rPr lang="en-US" altLang="en-US" dirty="0" smtClean="0"/>
              <a:t>Usually framed in terms of hypotheses (</a:t>
            </a:r>
            <a:r>
              <a:rPr lang="en-US" altLang="en-US" i="1" dirty="0" smtClean="0"/>
              <a:t>H</a:t>
            </a:r>
            <a:r>
              <a:rPr lang="en-US" altLang="en-US" dirty="0" smtClean="0"/>
              <a:t>) and data (</a:t>
            </a:r>
            <a:r>
              <a:rPr lang="en-US" altLang="en-US" i="1" dirty="0" smtClean="0"/>
              <a:t>D</a:t>
            </a:r>
            <a:r>
              <a:rPr lang="en-US" altLang="en-US" dirty="0" smtClean="0"/>
              <a:t>)</a:t>
            </a:r>
          </a:p>
          <a:p>
            <a:pPr lvl="2"/>
            <a:r>
              <a:rPr lang="en-US" altLang="en-US" dirty="0" smtClean="0"/>
              <a:t>Which of the </a:t>
            </a:r>
            <a:r>
              <a:rPr lang="en-US" altLang="en-US" dirty="0" smtClean="0">
                <a:solidFill>
                  <a:srgbClr val="000099"/>
                </a:solidFill>
              </a:rPr>
              <a:t>hypotheses</a:t>
            </a:r>
            <a:r>
              <a:rPr lang="en-US" altLang="en-US" dirty="0" smtClean="0"/>
              <a:t> is best supported by the </a:t>
            </a:r>
            <a:r>
              <a:rPr lang="en-US" altLang="en-US" dirty="0" smtClean="0">
                <a:solidFill>
                  <a:srgbClr val="000099"/>
                </a:solidFill>
              </a:rPr>
              <a:t>data</a:t>
            </a:r>
            <a:r>
              <a:rPr lang="en-US" altLang="en-US" dirty="0" smtClean="0"/>
              <a:t>?</a:t>
            </a:r>
          </a:p>
        </p:txBody>
      </p:sp>
      <p:graphicFrame>
        <p:nvGraphicFramePr>
          <p:cNvPr id="908293" name="Object 2"/>
          <p:cNvGraphicFramePr>
            <a:graphicFrameLocks noChangeAspect="1"/>
          </p:cNvGraphicFramePr>
          <p:nvPr/>
        </p:nvGraphicFramePr>
        <p:xfrm>
          <a:off x="2814638" y="3671888"/>
          <a:ext cx="3817937" cy="893762"/>
        </p:xfrm>
        <a:graphic>
          <a:graphicData uri="http://schemas.openxmlformats.org/presentationml/2006/ole">
            <mc:AlternateContent xmlns:mc="http://schemas.openxmlformats.org/markup-compatibility/2006">
              <mc:Choice xmlns:v="urn:schemas-microsoft-com:vml" Requires="v">
                <p:oleObj spid="_x0000_s3086" name="Equation" r:id="rId5" imgW="1790640" imgH="419040" progId="Equation.3">
                  <p:embed/>
                </p:oleObj>
              </mc:Choice>
              <mc:Fallback>
                <p:oleObj name="Equation" r:id="rId5" imgW="1790640" imgH="419040" progId="Equation.3">
                  <p:embed/>
                  <p:pic>
                    <p:nvPicPr>
                      <p:cNvPr id="90829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4638" y="3671888"/>
                        <a:ext cx="3817937"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a:grpSpLocks/>
          </p:cNvGrpSpPr>
          <p:nvPr/>
        </p:nvGrpSpPr>
        <p:grpSpPr bwMode="auto">
          <a:xfrm>
            <a:off x="838200" y="4114800"/>
            <a:ext cx="2520950" cy="969963"/>
            <a:chOff x="374" y="3120"/>
            <a:chExt cx="1588" cy="611"/>
          </a:xfrm>
        </p:grpSpPr>
        <p:sp>
          <p:nvSpPr>
            <p:cNvPr id="12307" name="Text Box 7"/>
            <p:cNvSpPr txBox="1">
              <a:spLocks noChangeArrowheads="1"/>
            </p:cNvSpPr>
            <p:nvPr/>
          </p:nvSpPr>
          <p:spPr bwMode="auto">
            <a:xfrm>
              <a:off x="374" y="3326"/>
              <a:ext cx="1588"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35000"/>
                </a:spcBef>
                <a:spcAft>
                  <a:spcPct val="0"/>
                </a:spcAft>
                <a:buClr>
                  <a:schemeClr val="tx1"/>
                </a:buClr>
                <a:defRPr>
                  <a:solidFill>
                    <a:schemeClr val="tx1"/>
                  </a:solidFill>
                  <a:latin typeface="Arial" pitchFamily="34" charset="0"/>
                </a:defRPr>
              </a:lvl6pPr>
              <a:lvl7pPr marL="2971800" indent="-228600" algn="ctr" eaLnBrk="0" fontAlgn="base" hangingPunct="0">
                <a:spcBef>
                  <a:spcPct val="35000"/>
                </a:spcBef>
                <a:spcAft>
                  <a:spcPct val="0"/>
                </a:spcAft>
                <a:buClr>
                  <a:schemeClr val="tx1"/>
                </a:buClr>
                <a:defRPr>
                  <a:solidFill>
                    <a:schemeClr val="tx1"/>
                  </a:solidFill>
                  <a:latin typeface="Arial" pitchFamily="34" charset="0"/>
                </a:defRPr>
              </a:lvl7pPr>
              <a:lvl8pPr marL="3429000" indent="-228600" algn="ctr" eaLnBrk="0" fontAlgn="base" hangingPunct="0">
                <a:spcBef>
                  <a:spcPct val="35000"/>
                </a:spcBef>
                <a:spcAft>
                  <a:spcPct val="0"/>
                </a:spcAft>
                <a:buClr>
                  <a:schemeClr val="tx1"/>
                </a:buClr>
                <a:defRPr>
                  <a:solidFill>
                    <a:schemeClr val="tx1"/>
                  </a:solidFill>
                  <a:latin typeface="Arial" pitchFamily="34" charset="0"/>
                </a:defRPr>
              </a:lvl8pPr>
              <a:lvl9pPr marL="3886200" indent="-228600" algn="ctr" eaLnBrk="0" fontAlgn="base" hangingPunct="0">
                <a:spcBef>
                  <a:spcPct val="35000"/>
                </a:spcBef>
                <a:spcAft>
                  <a:spcPct val="0"/>
                </a:spcAft>
                <a:buClr>
                  <a:schemeClr val="tx1"/>
                </a:buClr>
                <a:defRPr>
                  <a:solidFill>
                    <a:schemeClr val="tx1"/>
                  </a:solidFill>
                  <a:latin typeface="Arial" pitchFamily="34" charset="0"/>
                </a:defRPr>
              </a:lvl9pPr>
            </a:lstStyle>
            <a:p>
              <a:pPr eaLnBrk="1" hangingPunct="1">
                <a:lnSpc>
                  <a:spcPct val="90000"/>
                </a:lnSpc>
                <a:spcBef>
                  <a:spcPct val="20000"/>
                </a:spcBef>
              </a:pPr>
              <a:r>
                <a:rPr lang="en-US" altLang="en-US" dirty="0">
                  <a:solidFill>
                    <a:srgbClr val="800000"/>
                  </a:solidFill>
                </a:rPr>
                <a:t>Posterior probability</a:t>
              </a:r>
            </a:p>
            <a:p>
              <a:pPr eaLnBrk="1" hangingPunct="1">
                <a:lnSpc>
                  <a:spcPct val="90000"/>
                </a:lnSpc>
                <a:spcBef>
                  <a:spcPct val="20000"/>
                </a:spcBef>
              </a:pPr>
              <a:r>
                <a:rPr lang="en-US" altLang="en-US" dirty="0">
                  <a:solidFill>
                    <a:srgbClr val="800000"/>
                  </a:solidFill>
                </a:rPr>
                <a:t>(diagnostic knowledge)</a:t>
              </a:r>
            </a:p>
          </p:txBody>
        </p:sp>
        <p:sp>
          <p:nvSpPr>
            <p:cNvPr id="12308" name="Line 8"/>
            <p:cNvSpPr>
              <a:spLocks noChangeShapeType="1"/>
            </p:cNvSpPr>
            <p:nvPr/>
          </p:nvSpPr>
          <p:spPr bwMode="auto">
            <a:xfrm flipV="1">
              <a:off x="1104" y="3120"/>
              <a:ext cx="480" cy="192"/>
            </a:xfrm>
            <a:prstGeom prst="line">
              <a:avLst/>
            </a:prstGeom>
            <a:noFill/>
            <a:ln w="12700" cap="sq">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 name="Group 9"/>
          <p:cNvGrpSpPr>
            <a:grpSpLocks/>
          </p:cNvGrpSpPr>
          <p:nvPr/>
        </p:nvGrpSpPr>
        <p:grpSpPr bwMode="auto">
          <a:xfrm>
            <a:off x="3048000" y="2743200"/>
            <a:ext cx="2152650" cy="914400"/>
            <a:chOff x="1766" y="2256"/>
            <a:chExt cx="1356" cy="576"/>
          </a:xfrm>
        </p:grpSpPr>
        <p:sp>
          <p:nvSpPr>
            <p:cNvPr id="12305" name="Text Box 10"/>
            <p:cNvSpPr txBox="1">
              <a:spLocks noChangeArrowheads="1"/>
            </p:cNvSpPr>
            <p:nvPr/>
          </p:nvSpPr>
          <p:spPr bwMode="auto">
            <a:xfrm>
              <a:off x="1766" y="2256"/>
              <a:ext cx="1356"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35000"/>
                </a:spcBef>
                <a:spcAft>
                  <a:spcPct val="0"/>
                </a:spcAft>
                <a:buClr>
                  <a:schemeClr val="tx1"/>
                </a:buClr>
                <a:defRPr>
                  <a:solidFill>
                    <a:schemeClr val="tx1"/>
                  </a:solidFill>
                  <a:latin typeface="Arial" pitchFamily="34" charset="0"/>
                </a:defRPr>
              </a:lvl6pPr>
              <a:lvl7pPr marL="2971800" indent="-228600" algn="ctr" eaLnBrk="0" fontAlgn="base" hangingPunct="0">
                <a:spcBef>
                  <a:spcPct val="35000"/>
                </a:spcBef>
                <a:spcAft>
                  <a:spcPct val="0"/>
                </a:spcAft>
                <a:buClr>
                  <a:schemeClr val="tx1"/>
                </a:buClr>
                <a:defRPr>
                  <a:solidFill>
                    <a:schemeClr val="tx1"/>
                  </a:solidFill>
                  <a:latin typeface="Arial" pitchFamily="34" charset="0"/>
                </a:defRPr>
              </a:lvl7pPr>
              <a:lvl8pPr marL="3429000" indent="-228600" algn="ctr" eaLnBrk="0" fontAlgn="base" hangingPunct="0">
                <a:spcBef>
                  <a:spcPct val="35000"/>
                </a:spcBef>
                <a:spcAft>
                  <a:spcPct val="0"/>
                </a:spcAft>
                <a:buClr>
                  <a:schemeClr val="tx1"/>
                </a:buClr>
                <a:defRPr>
                  <a:solidFill>
                    <a:schemeClr val="tx1"/>
                  </a:solidFill>
                  <a:latin typeface="Arial" pitchFamily="34" charset="0"/>
                </a:defRPr>
              </a:lvl8pPr>
              <a:lvl9pPr marL="3886200" indent="-228600" algn="ctr" eaLnBrk="0" fontAlgn="base" hangingPunct="0">
                <a:spcBef>
                  <a:spcPct val="35000"/>
                </a:spcBef>
                <a:spcAft>
                  <a:spcPct val="0"/>
                </a:spcAft>
                <a:buClr>
                  <a:schemeClr val="tx1"/>
                </a:buClr>
                <a:defRPr>
                  <a:solidFill>
                    <a:schemeClr val="tx1"/>
                  </a:solidFill>
                  <a:latin typeface="Arial" pitchFamily="34" charset="0"/>
                </a:defRPr>
              </a:lvl9pPr>
            </a:lstStyle>
            <a:p>
              <a:pPr eaLnBrk="1" hangingPunct="1">
                <a:lnSpc>
                  <a:spcPct val="90000"/>
                </a:lnSpc>
                <a:spcBef>
                  <a:spcPct val="20000"/>
                </a:spcBef>
              </a:pPr>
              <a:r>
                <a:rPr lang="en-US" altLang="en-US" dirty="0">
                  <a:solidFill>
                    <a:srgbClr val="800000"/>
                  </a:solidFill>
                </a:rPr>
                <a:t>Likelihood</a:t>
              </a:r>
            </a:p>
            <a:p>
              <a:pPr eaLnBrk="1" hangingPunct="1">
                <a:lnSpc>
                  <a:spcPct val="90000"/>
                </a:lnSpc>
                <a:spcBef>
                  <a:spcPct val="20000"/>
                </a:spcBef>
              </a:pPr>
              <a:r>
                <a:rPr lang="en-US" altLang="en-US" dirty="0">
                  <a:solidFill>
                    <a:srgbClr val="800000"/>
                  </a:solidFill>
                </a:rPr>
                <a:t>(causal knowledge)</a:t>
              </a:r>
            </a:p>
          </p:txBody>
        </p:sp>
        <p:sp>
          <p:nvSpPr>
            <p:cNvPr id="12306" name="Line 11"/>
            <p:cNvSpPr>
              <a:spLocks noChangeShapeType="1"/>
            </p:cNvSpPr>
            <p:nvPr/>
          </p:nvSpPr>
          <p:spPr bwMode="auto">
            <a:xfrm>
              <a:off x="2448" y="2688"/>
              <a:ext cx="144" cy="144"/>
            </a:xfrm>
            <a:prstGeom prst="line">
              <a:avLst/>
            </a:prstGeom>
            <a:noFill/>
            <a:ln w="12700" cap="sq">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4" name="Group 12"/>
          <p:cNvGrpSpPr>
            <a:grpSpLocks/>
          </p:cNvGrpSpPr>
          <p:nvPr/>
        </p:nvGrpSpPr>
        <p:grpSpPr bwMode="auto">
          <a:xfrm>
            <a:off x="5965825" y="2971800"/>
            <a:ext cx="1882775" cy="714375"/>
            <a:chOff x="3604" y="2400"/>
            <a:chExt cx="1186" cy="450"/>
          </a:xfrm>
        </p:grpSpPr>
        <p:sp>
          <p:nvSpPr>
            <p:cNvPr id="12303" name="Text Box 13"/>
            <p:cNvSpPr txBox="1">
              <a:spLocks noChangeArrowheads="1"/>
            </p:cNvSpPr>
            <p:nvPr/>
          </p:nvSpPr>
          <p:spPr bwMode="auto">
            <a:xfrm>
              <a:off x="3674" y="2400"/>
              <a:ext cx="111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35000"/>
                </a:spcBef>
                <a:spcAft>
                  <a:spcPct val="0"/>
                </a:spcAft>
                <a:buClr>
                  <a:schemeClr val="tx1"/>
                </a:buClr>
                <a:defRPr>
                  <a:solidFill>
                    <a:schemeClr val="tx1"/>
                  </a:solidFill>
                  <a:latin typeface="Arial" pitchFamily="34" charset="0"/>
                </a:defRPr>
              </a:lvl6pPr>
              <a:lvl7pPr marL="2971800" indent="-228600" algn="ctr" eaLnBrk="0" fontAlgn="base" hangingPunct="0">
                <a:spcBef>
                  <a:spcPct val="35000"/>
                </a:spcBef>
                <a:spcAft>
                  <a:spcPct val="0"/>
                </a:spcAft>
                <a:buClr>
                  <a:schemeClr val="tx1"/>
                </a:buClr>
                <a:defRPr>
                  <a:solidFill>
                    <a:schemeClr val="tx1"/>
                  </a:solidFill>
                  <a:latin typeface="Arial" pitchFamily="34" charset="0"/>
                </a:defRPr>
              </a:lvl7pPr>
              <a:lvl8pPr marL="3429000" indent="-228600" algn="ctr" eaLnBrk="0" fontAlgn="base" hangingPunct="0">
                <a:spcBef>
                  <a:spcPct val="35000"/>
                </a:spcBef>
                <a:spcAft>
                  <a:spcPct val="0"/>
                </a:spcAft>
                <a:buClr>
                  <a:schemeClr val="tx1"/>
                </a:buClr>
                <a:defRPr>
                  <a:solidFill>
                    <a:schemeClr val="tx1"/>
                  </a:solidFill>
                  <a:latin typeface="Arial" pitchFamily="34" charset="0"/>
                </a:defRPr>
              </a:lvl8pPr>
              <a:lvl9pPr marL="3886200" indent="-228600" algn="ctr" eaLnBrk="0" fontAlgn="base" hangingPunct="0">
                <a:spcBef>
                  <a:spcPct val="35000"/>
                </a:spcBef>
                <a:spcAft>
                  <a:spcPct val="0"/>
                </a:spcAft>
                <a:buClr>
                  <a:schemeClr val="tx1"/>
                </a:buClr>
                <a:defRPr>
                  <a:solidFill>
                    <a:schemeClr val="tx1"/>
                  </a:solidFill>
                  <a:latin typeface="Arial" pitchFamily="34" charset="0"/>
                </a:defRPr>
              </a:lvl9pPr>
            </a:lstStyle>
            <a:p>
              <a:pPr eaLnBrk="1" hangingPunct="1">
                <a:lnSpc>
                  <a:spcPct val="90000"/>
                </a:lnSpc>
                <a:spcBef>
                  <a:spcPct val="20000"/>
                </a:spcBef>
              </a:pPr>
              <a:r>
                <a:rPr lang="en-US" altLang="en-US" dirty="0">
                  <a:solidFill>
                    <a:srgbClr val="800000"/>
                  </a:solidFill>
                </a:rPr>
                <a:t>Prior probability</a:t>
              </a:r>
            </a:p>
          </p:txBody>
        </p:sp>
        <p:sp>
          <p:nvSpPr>
            <p:cNvPr id="12304" name="Line 14"/>
            <p:cNvSpPr>
              <a:spLocks noChangeShapeType="1"/>
            </p:cNvSpPr>
            <p:nvPr/>
          </p:nvSpPr>
          <p:spPr bwMode="auto">
            <a:xfrm flipH="1">
              <a:off x="3604" y="2640"/>
              <a:ext cx="236" cy="210"/>
            </a:xfrm>
            <a:prstGeom prst="line">
              <a:avLst/>
            </a:prstGeom>
            <a:noFill/>
            <a:ln w="12700" cap="sq">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6" name="Group 19"/>
          <p:cNvGrpSpPr>
            <a:grpSpLocks/>
          </p:cNvGrpSpPr>
          <p:nvPr/>
        </p:nvGrpSpPr>
        <p:grpSpPr bwMode="auto">
          <a:xfrm>
            <a:off x="5543550" y="4594225"/>
            <a:ext cx="2809875" cy="631825"/>
            <a:chOff x="3492" y="2894"/>
            <a:chExt cx="1770" cy="398"/>
          </a:xfrm>
        </p:grpSpPr>
        <p:sp>
          <p:nvSpPr>
            <p:cNvPr id="12301" name="Text Box 13"/>
            <p:cNvSpPr txBox="1">
              <a:spLocks noChangeArrowheads="1"/>
            </p:cNvSpPr>
            <p:nvPr/>
          </p:nvSpPr>
          <p:spPr bwMode="auto">
            <a:xfrm>
              <a:off x="3802" y="3078"/>
              <a:ext cx="146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35000"/>
                </a:spcBef>
                <a:spcAft>
                  <a:spcPct val="0"/>
                </a:spcAft>
                <a:buClr>
                  <a:schemeClr val="tx1"/>
                </a:buClr>
                <a:defRPr>
                  <a:solidFill>
                    <a:schemeClr val="tx1"/>
                  </a:solidFill>
                  <a:latin typeface="Arial" pitchFamily="34" charset="0"/>
                </a:defRPr>
              </a:lvl6pPr>
              <a:lvl7pPr marL="2971800" indent="-228600" algn="ctr" eaLnBrk="0" fontAlgn="base" hangingPunct="0">
                <a:spcBef>
                  <a:spcPct val="35000"/>
                </a:spcBef>
                <a:spcAft>
                  <a:spcPct val="0"/>
                </a:spcAft>
                <a:buClr>
                  <a:schemeClr val="tx1"/>
                </a:buClr>
                <a:defRPr>
                  <a:solidFill>
                    <a:schemeClr val="tx1"/>
                  </a:solidFill>
                  <a:latin typeface="Arial" pitchFamily="34" charset="0"/>
                </a:defRPr>
              </a:lvl7pPr>
              <a:lvl8pPr marL="3429000" indent="-228600" algn="ctr" eaLnBrk="0" fontAlgn="base" hangingPunct="0">
                <a:spcBef>
                  <a:spcPct val="35000"/>
                </a:spcBef>
                <a:spcAft>
                  <a:spcPct val="0"/>
                </a:spcAft>
                <a:buClr>
                  <a:schemeClr val="tx1"/>
                </a:buClr>
                <a:defRPr>
                  <a:solidFill>
                    <a:schemeClr val="tx1"/>
                  </a:solidFill>
                  <a:latin typeface="Arial" pitchFamily="34" charset="0"/>
                </a:defRPr>
              </a:lvl8pPr>
              <a:lvl9pPr marL="3886200" indent="-228600" algn="ctr" eaLnBrk="0" fontAlgn="base" hangingPunct="0">
                <a:spcBef>
                  <a:spcPct val="35000"/>
                </a:spcBef>
                <a:spcAft>
                  <a:spcPct val="0"/>
                </a:spcAft>
                <a:buClr>
                  <a:schemeClr val="tx1"/>
                </a:buClr>
                <a:defRPr>
                  <a:solidFill>
                    <a:schemeClr val="tx1"/>
                  </a:solidFill>
                  <a:latin typeface="Arial" pitchFamily="34" charset="0"/>
                </a:defRPr>
              </a:lvl9pPr>
            </a:lstStyle>
            <a:p>
              <a:pPr eaLnBrk="1" hangingPunct="1">
                <a:lnSpc>
                  <a:spcPct val="90000"/>
                </a:lnSpc>
                <a:spcBef>
                  <a:spcPct val="20000"/>
                </a:spcBef>
              </a:pPr>
              <a:r>
                <a:rPr lang="en-US" altLang="en-US">
                  <a:solidFill>
                    <a:srgbClr val="800000"/>
                  </a:solidFill>
                </a:rPr>
                <a:t>Normalizing constant</a:t>
              </a:r>
            </a:p>
          </p:txBody>
        </p:sp>
        <p:sp>
          <p:nvSpPr>
            <p:cNvPr id="12302" name="Line 14"/>
            <p:cNvSpPr>
              <a:spLocks noChangeShapeType="1"/>
            </p:cNvSpPr>
            <p:nvPr/>
          </p:nvSpPr>
          <p:spPr bwMode="auto">
            <a:xfrm flipH="1" flipV="1">
              <a:off x="3492" y="2894"/>
              <a:ext cx="297" cy="259"/>
            </a:xfrm>
            <a:prstGeom prst="line">
              <a:avLst/>
            </a:prstGeom>
            <a:noFill/>
            <a:ln w="12700" cap="sq">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aphicFrame>
        <p:nvGraphicFramePr>
          <p:cNvPr id="5" name="Object 3"/>
          <p:cNvGraphicFramePr>
            <a:graphicFrameLocks noChangeAspect="1"/>
          </p:cNvGraphicFramePr>
          <p:nvPr/>
        </p:nvGraphicFramePr>
        <p:xfrm>
          <a:off x="2209800" y="5791200"/>
          <a:ext cx="3981450" cy="487363"/>
        </p:xfrm>
        <a:graphic>
          <a:graphicData uri="http://schemas.openxmlformats.org/presentationml/2006/ole">
            <mc:AlternateContent xmlns:mc="http://schemas.openxmlformats.org/markup-compatibility/2006">
              <mc:Choice xmlns:v="urn:schemas-microsoft-com:vml" Requires="v">
                <p:oleObj spid="_x0000_s3087" name="Equation" r:id="rId7" imgW="1866600" imgH="228600" progId="Equation.3">
                  <p:embed/>
                </p:oleObj>
              </mc:Choice>
              <mc:Fallback>
                <p:oleObj name="Equation" r:id="rId7" imgW="1866600" imgH="228600" progId="Equation.3">
                  <p:embed/>
                  <p:pic>
                    <p:nvPicPr>
                      <p:cNvPr id="5"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5791200"/>
                        <a:ext cx="398145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37" name="AutoShape 21"/>
          <p:cNvSpPr>
            <a:spLocks/>
          </p:cNvSpPr>
          <p:nvPr/>
        </p:nvSpPr>
        <p:spPr bwMode="auto">
          <a:xfrm rot="16200000">
            <a:off x="5674749" y="5867400"/>
            <a:ext cx="79375" cy="771525"/>
          </a:xfrm>
          <a:prstGeom prst="leftBracket">
            <a:avLst>
              <a:gd name="adj" fmla="val 81000"/>
            </a:avLst>
          </a:prstGeom>
          <a:noFill/>
          <a:ln w="12700" cap="sq">
            <a:solidFill>
              <a:srgbClr val="8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35000"/>
              </a:spcBef>
              <a:spcAft>
                <a:spcPct val="0"/>
              </a:spcAft>
              <a:buClr>
                <a:schemeClr val="tx1"/>
              </a:buClr>
              <a:defRPr>
                <a:solidFill>
                  <a:schemeClr val="tx1"/>
                </a:solidFill>
                <a:latin typeface="Arial" pitchFamily="34" charset="0"/>
              </a:defRPr>
            </a:lvl6pPr>
            <a:lvl7pPr marL="2971800" indent="-228600" algn="ctr" eaLnBrk="0" fontAlgn="base" hangingPunct="0">
              <a:spcBef>
                <a:spcPct val="35000"/>
              </a:spcBef>
              <a:spcAft>
                <a:spcPct val="0"/>
              </a:spcAft>
              <a:buClr>
                <a:schemeClr val="tx1"/>
              </a:buClr>
              <a:defRPr>
                <a:solidFill>
                  <a:schemeClr val="tx1"/>
                </a:solidFill>
                <a:latin typeface="Arial" pitchFamily="34" charset="0"/>
              </a:defRPr>
            </a:lvl7pPr>
            <a:lvl8pPr marL="3429000" indent="-228600" algn="ctr" eaLnBrk="0" fontAlgn="base" hangingPunct="0">
              <a:spcBef>
                <a:spcPct val="35000"/>
              </a:spcBef>
              <a:spcAft>
                <a:spcPct val="0"/>
              </a:spcAft>
              <a:buClr>
                <a:schemeClr val="tx1"/>
              </a:buClr>
              <a:defRPr>
                <a:solidFill>
                  <a:schemeClr val="tx1"/>
                </a:solidFill>
                <a:latin typeface="Arial" pitchFamily="34" charset="0"/>
              </a:defRPr>
            </a:lvl8pPr>
            <a:lvl9pPr marL="3886200" indent="-228600" algn="ctr" eaLnBrk="0" fontAlgn="base" hangingPunct="0">
              <a:spcBef>
                <a:spcPct val="35000"/>
              </a:spcBef>
              <a:spcAft>
                <a:spcPct val="0"/>
              </a:spcAft>
              <a:buClr>
                <a:schemeClr val="tx1"/>
              </a:buClr>
              <a:defRPr>
                <a:solidFill>
                  <a:schemeClr val="tx1"/>
                </a:solidFill>
                <a:latin typeface="Arial" pitchFamily="34" charset="0"/>
              </a:defRPr>
            </a:lvl9pPr>
          </a:lstStyle>
          <a:p>
            <a:pPr eaLnBrk="1" hangingPunct="1"/>
            <a:endParaRPr lang="en-US" altLang="en-US"/>
          </a:p>
        </p:txBody>
      </p:sp>
      <p:sp>
        <p:nvSpPr>
          <p:cNvPr id="9238" name="AutoShape 22"/>
          <p:cNvSpPr>
            <a:spLocks/>
          </p:cNvSpPr>
          <p:nvPr/>
        </p:nvSpPr>
        <p:spPr bwMode="auto">
          <a:xfrm rot="-5400000">
            <a:off x="2806700" y="5616575"/>
            <a:ext cx="79375" cy="1273175"/>
          </a:xfrm>
          <a:prstGeom prst="leftBracket">
            <a:avLst>
              <a:gd name="adj" fmla="val 133667"/>
            </a:avLst>
          </a:prstGeom>
          <a:noFill/>
          <a:ln w="12700" cap="sq">
            <a:solidFill>
              <a:srgbClr val="8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35000"/>
              </a:spcBef>
              <a:spcAft>
                <a:spcPct val="0"/>
              </a:spcAft>
              <a:buClr>
                <a:schemeClr val="tx1"/>
              </a:buClr>
              <a:defRPr>
                <a:solidFill>
                  <a:schemeClr val="tx1"/>
                </a:solidFill>
                <a:latin typeface="Arial" pitchFamily="34" charset="0"/>
              </a:defRPr>
            </a:lvl6pPr>
            <a:lvl7pPr marL="2971800" indent="-228600" algn="ctr" eaLnBrk="0" fontAlgn="base" hangingPunct="0">
              <a:spcBef>
                <a:spcPct val="35000"/>
              </a:spcBef>
              <a:spcAft>
                <a:spcPct val="0"/>
              </a:spcAft>
              <a:buClr>
                <a:schemeClr val="tx1"/>
              </a:buClr>
              <a:defRPr>
                <a:solidFill>
                  <a:schemeClr val="tx1"/>
                </a:solidFill>
                <a:latin typeface="Arial" pitchFamily="34" charset="0"/>
              </a:defRPr>
            </a:lvl7pPr>
            <a:lvl8pPr marL="3429000" indent="-228600" algn="ctr" eaLnBrk="0" fontAlgn="base" hangingPunct="0">
              <a:spcBef>
                <a:spcPct val="35000"/>
              </a:spcBef>
              <a:spcAft>
                <a:spcPct val="0"/>
              </a:spcAft>
              <a:buClr>
                <a:schemeClr val="tx1"/>
              </a:buClr>
              <a:defRPr>
                <a:solidFill>
                  <a:schemeClr val="tx1"/>
                </a:solidFill>
                <a:latin typeface="Arial" pitchFamily="34" charset="0"/>
              </a:defRPr>
            </a:lvl8pPr>
            <a:lvl9pPr marL="3886200" indent="-228600" algn="ctr" eaLnBrk="0" fontAlgn="base" hangingPunct="0">
              <a:spcBef>
                <a:spcPct val="35000"/>
              </a:spcBef>
              <a:spcAft>
                <a:spcPct val="0"/>
              </a:spcAft>
              <a:buClr>
                <a:schemeClr val="tx1"/>
              </a:buClr>
              <a:defRPr>
                <a:solidFill>
                  <a:schemeClr val="tx1"/>
                </a:solidFill>
                <a:latin typeface="Arial" pitchFamily="34" charset="0"/>
              </a:defRPr>
            </a:lvl9pPr>
          </a:lstStyle>
          <a:p>
            <a:pPr eaLnBrk="1" hangingPunct="1"/>
            <a:endParaRPr lang="en-US" altLang="en-US"/>
          </a:p>
        </p:txBody>
      </p:sp>
      <p:sp>
        <p:nvSpPr>
          <p:cNvPr id="8" name="Arc 7"/>
          <p:cNvSpPr/>
          <p:nvPr/>
        </p:nvSpPr>
        <p:spPr bwMode="auto">
          <a:xfrm flipH="1">
            <a:off x="3886200" y="5109028"/>
            <a:ext cx="4114800" cy="1596572"/>
          </a:xfrm>
          <a:prstGeom prst="arc">
            <a:avLst>
              <a:gd name="adj1" fmla="val 16200000"/>
              <a:gd name="adj2" fmla="val 21436397"/>
            </a:avLst>
          </a:prstGeom>
          <a:noFill/>
          <a:ln w="9525" cap="flat" cmpd="sng" algn="ctr">
            <a:solidFill>
              <a:srgbClr val="800000"/>
            </a:solidFill>
            <a:prstDash val="solid"/>
            <a:round/>
            <a:headEnd type="none" w="med" len="med"/>
            <a:tailEnd type="arrow"/>
          </a:ln>
          <a:effectLst/>
        </p:spPr>
        <p:txBody>
          <a:bodyPr rtlCol="0" anchor="ctr"/>
          <a:lstStyle/>
          <a:p>
            <a:pPr algn="ctr"/>
            <a:endParaRPr lang="en-US"/>
          </a:p>
        </p:txBody>
      </p:sp>
      <p:sp>
        <p:nvSpPr>
          <p:cNvPr id="9" name="Slide Number Placeholder 8"/>
          <p:cNvSpPr>
            <a:spLocks noGrp="1"/>
          </p:cNvSpPr>
          <p:nvPr>
            <p:ph type="sldNum" sz="quarter" idx="4"/>
          </p:nvPr>
        </p:nvSpPr>
        <p:spPr/>
        <p:txBody>
          <a:bodyPr/>
          <a:lstStyle/>
          <a:p>
            <a:fld id="{D8EBC6CF-16CA-46A0-BD95-D4B5553FB128}" type="slidenum">
              <a:rPr lang="en-US" smtClean="0"/>
              <a:pPr/>
              <a:t>16</a:t>
            </a:fld>
            <a:endParaRPr lang="en-US" dirty="0"/>
          </a:p>
        </p:txBody>
      </p:sp>
      <p:sp>
        <p:nvSpPr>
          <p:cNvPr id="7" name="Rectangle 6"/>
          <p:cNvSpPr/>
          <p:nvPr/>
        </p:nvSpPr>
        <p:spPr>
          <a:xfrm>
            <a:off x="5410908" y="6257719"/>
            <a:ext cx="647934" cy="338554"/>
          </a:xfrm>
          <a:prstGeom prst="rect">
            <a:avLst/>
          </a:prstGeom>
        </p:spPr>
        <p:txBody>
          <a:bodyPr wrap="none">
            <a:spAutoFit/>
          </a:bodyPr>
          <a:lstStyle/>
          <a:p>
            <a:pPr algn="ctr"/>
            <a:r>
              <a:rPr lang="en-US" altLang="en-US" sz="1600" dirty="0">
                <a:solidFill>
                  <a:srgbClr val="800000"/>
                </a:solidFill>
              </a:rPr>
              <a:t>Prior </a:t>
            </a:r>
            <a:endParaRPr lang="en-US" sz="1600" dirty="0"/>
          </a:p>
        </p:txBody>
      </p:sp>
      <p:sp>
        <p:nvSpPr>
          <p:cNvPr id="23" name="Rectangle 22"/>
          <p:cNvSpPr/>
          <p:nvPr/>
        </p:nvSpPr>
        <p:spPr>
          <a:xfrm>
            <a:off x="2396407" y="6257719"/>
            <a:ext cx="928460" cy="338554"/>
          </a:xfrm>
          <a:prstGeom prst="rect">
            <a:avLst/>
          </a:prstGeom>
        </p:spPr>
        <p:txBody>
          <a:bodyPr wrap="none">
            <a:spAutoFit/>
          </a:bodyPr>
          <a:lstStyle/>
          <a:p>
            <a:pPr algn="ctr"/>
            <a:r>
              <a:rPr lang="en-US" altLang="en-US" sz="1600" dirty="0" smtClean="0">
                <a:solidFill>
                  <a:srgbClr val="800000"/>
                </a:solidFill>
              </a:rPr>
              <a:t>Posterior</a:t>
            </a:r>
            <a:endParaRPr lang="en-US" sz="1600" dirty="0"/>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4140479024"/>
      </p:ext>
    </p:extLst>
  </p:cSld>
  <p:clrMapOvr>
    <a:masterClrMapping/>
  </p:clrMapOvr>
  <mc:AlternateContent xmlns:mc="http://schemas.openxmlformats.org/markup-compatibility/2006" xmlns:p14="http://schemas.microsoft.com/office/powerpoint/2010/main">
    <mc:Choice Requires="p14">
      <p:transition spd="slow" p14:dur="2000" advTm="52968"/>
    </mc:Choice>
    <mc:Fallback xmlns="">
      <p:transition spd="slow" advTm="52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models</a:t>
            </a:r>
            <a:endParaRPr lang="en-US" dirty="0"/>
          </a:p>
        </p:txBody>
      </p:sp>
      <p:sp>
        <p:nvSpPr>
          <p:cNvPr id="3" name="Content Placeholder 2"/>
          <p:cNvSpPr>
            <a:spLocks noGrp="1"/>
          </p:cNvSpPr>
          <p:nvPr>
            <p:ph idx="1"/>
          </p:nvPr>
        </p:nvSpPr>
        <p:spPr/>
        <p:txBody>
          <a:bodyPr/>
          <a:lstStyle/>
          <a:p>
            <a:r>
              <a:rPr lang="en-US" dirty="0" smtClean="0"/>
              <a:t>In general, probabilistic models aim to model the relationship between the feature values </a:t>
            </a:r>
            <a:r>
              <a:rPr lang="en-US" b="1" dirty="0" smtClean="0"/>
              <a:t>X</a:t>
            </a:r>
            <a:r>
              <a:rPr lang="en-US" dirty="0" smtClean="0"/>
              <a:t> and the target variables </a:t>
            </a:r>
            <a:r>
              <a:rPr lang="en-US" b="1" dirty="0" smtClean="0"/>
              <a:t>Y</a:t>
            </a:r>
            <a:r>
              <a:rPr lang="en-US" b="1" i="1" dirty="0" smtClean="0"/>
              <a:t> </a:t>
            </a:r>
            <a:r>
              <a:rPr lang="en-US" dirty="0" smtClean="0"/>
              <a:t>using probability distributions</a:t>
            </a:r>
          </a:p>
          <a:p>
            <a:pPr lvl="1"/>
            <a:endParaRPr lang="en-US" sz="1000" dirty="0"/>
          </a:p>
          <a:p>
            <a:r>
              <a:rPr lang="en-US" dirty="0" smtClean="0"/>
              <a:t>Predict </a:t>
            </a:r>
            <a:r>
              <a:rPr lang="en-US" b="1" dirty="0" smtClean="0"/>
              <a:t>Y</a:t>
            </a:r>
            <a:r>
              <a:rPr lang="en-US" dirty="0" smtClean="0"/>
              <a:t> based on </a:t>
            </a:r>
            <a:r>
              <a:rPr lang="en-US" b="1" dirty="0" smtClean="0"/>
              <a:t>X</a:t>
            </a:r>
            <a:r>
              <a:rPr lang="en-US" dirty="0" smtClean="0"/>
              <a:t> and the </a:t>
            </a:r>
            <a:r>
              <a:rPr lang="en-US" i="1" dirty="0" smtClean="0"/>
              <a:t>posterior distribution</a:t>
            </a:r>
            <a:r>
              <a:rPr lang="en-US" dirty="0" smtClean="0"/>
              <a:t> </a:t>
            </a:r>
            <a:r>
              <a:rPr lang="en-US" b="1" dirty="0" smtClean="0"/>
              <a:t>P(Y | X)</a:t>
            </a:r>
            <a:endParaRPr lang="en-US" dirty="0" smtClean="0"/>
          </a:p>
          <a:p>
            <a:pPr lvl="1"/>
            <a:endParaRPr lang="en-US" sz="1000" dirty="0"/>
          </a:p>
          <a:p>
            <a:r>
              <a:rPr lang="en-US" dirty="0" smtClean="0"/>
              <a:t>Using Bayes’ Rule</a:t>
            </a:r>
          </a:p>
          <a:p>
            <a:endParaRPr lang="en-US" dirty="0" smtClean="0"/>
          </a:p>
          <a:p>
            <a:endParaRPr lang="en-US" sz="2000" dirty="0"/>
          </a:p>
          <a:p>
            <a:endParaRPr lang="en-US" sz="1050" dirty="0" smtClean="0"/>
          </a:p>
          <a:p>
            <a:r>
              <a:rPr lang="en-US" dirty="0"/>
              <a:t>Decision rule:  Choose </a:t>
            </a:r>
            <a:r>
              <a:rPr lang="en-US" b="1" dirty="0"/>
              <a:t>Y</a:t>
            </a:r>
            <a:r>
              <a:rPr lang="en-US" dirty="0"/>
              <a:t> that maximizes the value of </a:t>
            </a:r>
            <a:r>
              <a:rPr lang="en-US" b="1" dirty="0"/>
              <a:t>P(Y | X)</a:t>
            </a:r>
            <a:endParaRPr lang="en-US" dirty="0"/>
          </a:p>
          <a:p>
            <a:pPr lvl="1"/>
            <a:r>
              <a:rPr lang="en-US" dirty="0"/>
              <a:t>Known as the</a:t>
            </a:r>
            <a:r>
              <a:rPr lang="en-US" dirty="0">
                <a:solidFill>
                  <a:srgbClr val="000099"/>
                </a:solidFill>
              </a:rPr>
              <a:t> </a:t>
            </a:r>
            <a:r>
              <a:rPr lang="en-US" i="1" dirty="0">
                <a:solidFill>
                  <a:srgbClr val="000099"/>
                </a:solidFill>
              </a:rPr>
              <a:t>maximum a posteriori (MAP) </a:t>
            </a:r>
            <a:r>
              <a:rPr lang="en-US" dirty="0">
                <a:solidFill>
                  <a:srgbClr val="000099"/>
                </a:solidFill>
              </a:rPr>
              <a:t>rule, </a:t>
            </a:r>
            <a:r>
              <a:rPr lang="en-US" dirty="0"/>
              <a:t>or</a:t>
            </a:r>
            <a:r>
              <a:rPr lang="en-US" dirty="0">
                <a:solidFill>
                  <a:srgbClr val="000099"/>
                </a:solidFill>
              </a:rPr>
              <a:t> </a:t>
            </a:r>
            <a:r>
              <a:rPr lang="en-US" i="1" dirty="0">
                <a:solidFill>
                  <a:srgbClr val="000099"/>
                </a:solidFill>
              </a:rPr>
              <a:t>MAP estimation</a:t>
            </a:r>
          </a:p>
          <a:p>
            <a:r>
              <a:rPr lang="en-US" dirty="0" smtClean="0"/>
              <a:t>Decision </a:t>
            </a:r>
            <a:r>
              <a:rPr lang="en-US" dirty="0"/>
              <a:t>rule:  Choose </a:t>
            </a:r>
            <a:r>
              <a:rPr lang="en-US" b="1" dirty="0"/>
              <a:t>Y</a:t>
            </a:r>
            <a:r>
              <a:rPr lang="en-US" dirty="0"/>
              <a:t> that maximizes the value of </a:t>
            </a:r>
            <a:r>
              <a:rPr lang="en-US" b="1" dirty="0" smtClean="0"/>
              <a:t>P(X </a:t>
            </a:r>
            <a:r>
              <a:rPr lang="en-US" b="1" dirty="0"/>
              <a:t>| </a:t>
            </a:r>
            <a:r>
              <a:rPr lang="en-US" b="1" dirty="0" smtClean="0"/>
              <a:t>Y)</a:t>
            </a:r>
            <a:endParaRPr lang="en-US" dirty="0"/>
          </a:p>
          <a:p>
            <a:pPr lvl="1"/>
            <a:r>
              <a:rPr lang="en-US" dirty="0" smtClean="0"/>
              <a:t>Known as the</a:t>
            </a:r>
            <a:r>
              <a:rPr lang="en-US" dirty="0" smtClean="0">
                <a:solidFill>
                  <a:srgbClr val="000099"/>
                </a:solidFill>
              </a:rPr>
              <a:t> </a:t>
            </a:r>
            <a:r>
              <a:rPr lang="en-US" i="1" dirty="0" smtClean="0">
                <a:solidFill>
                  <a:srgbClr val="000099"/>
                </a:solidFill>
              </a:rPr>
              <a:t>maximum likelihood (ML) </a:t>
            </a:r>
            <a:r>
              <a:rPr lang="en-US" dirty="0" smtClean="0">
                <a:solidFill>
                  <a:srgbClr val="000099"/>
                </a:solidFill>
              </a:rPr>
              <a:t>rule, </a:t>
            </a:r>
            <a:r>
              <a:rPr lang="en-US" dirty="0" smtClean="0"/>
              <a:t>or</a:t>
            </a:r>
            <a:r>
              <a:rPr lang="en-US" dirty="0" smtClean="0">
                <a:solidFill>
                  <a:srgbClr val="000099"/>
                </a:solidFill>
              </a:rPr>
              <a:t> </a:t>
            </a:r>
            <a:r>
              <a:rPr lang="en-US" i="1" dirty="0" smtClean="0">
                <a:solidFill>
                  <a:srgbClr val="000099"/>
                </a:solidFill>
              </a:rPr>
              <a:t>maximum likelihood estimation</a:t>
            </a:r>
            <a:endParaRPr lang="en-US" i="1" dirty="0">
              <a:solidFill>
                <a:srgbClr val="000099"/>
              </a:solidFill>
            </a:endParaRPr>
          </a:p>
        </p:txBody>
      </p:sp>
      <mc:AlternateContent xmlns:mc="http://schemas.openxmlformats.org/markup-compatibility/2006" xmlns:a14="http://schemas.microsoft.com/office/drawing/2010/main">
        <mc:Choice Requires="a14">
          <p:sp>
            <p:nvSpPr>
              <p:cNvPr id="5" name="Rectangle 4"/>
              <p:cNvSpPr/>
              <p:nvPr/>
            </p:nvSpPr>
            <p:spPr>
              <a:xfrm>
                <a:off x="3706808" y="3290434"/>
                <a:ext cx="3211648" cy="12657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a:rPr>
                        <m:t>𝑃</m:t>
                      </m:r>
                      <m:d>
                        <m:dPr>
                          <m:ctrlPr>
                            <a:rPr lang="en-US" sz="2400" i="1">
                              <a:latin typeface="Cambria Math" panose="02040503050406030204" pitchFamily="18" charset="0"/>
                            </a:rPr>
                          </m:ctrlPr>
                        </m:dPr>
                        <m:e>
                          <m:r>
                            <a:rPr lang="en-US" sz="2400" b="0" i="1" smtClean="0">
                              <a:latin typeface="Cambria Math"/>
                            </a:rPr>
                            <m:t>𝑌</m:t>
                          </m:r>
                        </m:e>
                        <m:e>
                          <m:r>
                            <a:rPr lang="en-US" sz="2400" b="0" i="1" smtClean="0">
                              <a:latin typeface="Cambria Math"/>
                            </a:rPr>
                            <m:t>𝑋</m:t>
                          </m:r>
                        </m:e>
                      </m:d>
                      <m:r>
                        <a:rPr lang="en-US" sz="2400" i="1">
                          <a:latin typeface="Cambria Math"/>
                        </a:rPr>
                        <m:t>=</m:t>
                      </m:r>
                      <m:f>
                        <m:fPr>
                          <m:ctrlPr>
                            <a:rPr lang="en-US" sz="2400" i="1">
                              <a:latin typeface="Cambria Math" panose="02040503050406030204" pitchFamily="18" charset="0"/>
                            </a:rPr>
                          </m:ctrlPr>
                        </m:fPr>
                        <m:num>
                          <m:r>
                            <a:rPr lang="en-US" sz="2400" b="0" i="1" smtClean="0">
                              <a:latin typeface="Cambria Math"/>
                            </a:rPr>
                            <m:t>𝑃</m:t>
                          </m:r>
                          <m:d>
                            <m:dPr>
                              <m:ctrlPr>
                                <a:rPr lang="en-US" sz="2400" i="1">
                                  <a:latin typeface="Cambria Math" panose="02040503050406030204" pitchFamily="18" charset="0"/>
                                </a:rPr>
                              </m:ctrlPr>
                            </m:dPr>
                            <m:e>
                              <m:r>
                                <a:rPr lang="en-US" sz="2400" b="0" i="1" smtClean="0">
                                  <a:latin typeface="Cambria Math"/>
                                </a:rPr>
                                <m:t>𝑋</m:t>
                              </m:r>
                            </m:e>
                            <m:e>
                              <m:r>
                                <a:rPr lang="en-US" sz="2400" b="0" i="1" smtClean="0">
                                  <a:latin typeface="Cambria Math"/>
                                </a:rPr>
                                <m:t>𝑌</m:t>
                              </m:r>
                            </m:e>
                          </m:d>
                          <m:r>
                            <a:rPr lang="en-US" sz="2400" b="0" i="1" smtClean="0">
                              <a:latin typeface="Cambria Math"/>
                            </a:rPr>
                            <m:t>𝑃</m:t>
                          </m:r>
                          <m:r>
                            <a:rPr lang="en-US" sz="2400" i="1">
                              <a:latin typeface="Cambria Math"/>
                            </a:rPr>
                            <m:t>(</m:t>
                          </m:r>
                          <m:r>
                            <a:rPr lang="en-US" sz="2400" b="0" i="1" smtClean="0">
                              <a:latin typeface="Cambria Math"/>
                            </a:rPr>
                            <m:t>𝑌</m:t>
                          </m:r>
                          <m:r>
                            <a:rPr lang="en-US" sz="2400" i="1">
                              <a:latin typeface="Cambria Math"/>
                            </a:rPr>
                            <m:t>)</m:t>
                          </m:r>
                        </m:num>
                        <m:den>
                          <m:r>
                            <a:rPr lang="en-US" sz="2400" b="0" i="1" smtClean="0">
                              <a:latin typeface="Cambria Math"/>
                            </a:rPr>
                            <m:t>𝑃</m:t>
                          </m:r>
                          <m:r>
                            <a:rPr lang="en-US" sz="2400" i="1">
                              <a:latin typeface="Cambria Math"/>
                            </a:rPr>
                            <m:t>(</m:t>
                          </m:r>
                          <m:r>
                            <a:rPr lang="en-US" sz="2400" b="0" i="1" smtClean="0">
                              <a:latin typeface="Cambria Math"/>
                            </a:rPr>
                            <m:t>𝑋</m:t>
                          </m:r>
                          <m:r>
                            <a:rPr lang="en-US" sz="2400" i="1">
                              <a:latin typeface="Cambria Math"/>
                            </a:rPr>
                            <m:t>)</m:t>
                          </m:r>
                        </m:den>
                      </m:f>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706808" y="3290434"/>
                <a:ext cx="3211648" cy="1265731"/>
              </a:xfrm>
              <a:prstGeom prst="rect">
                <a:avLst/>
              </a:prstGeom>
              <a:blipFill rotWithShape="1">
                <a:blip r:embed="rId4"/>
                <a:stretch>
                  <a:fillRect/>
                </a:stretch>
              </a:blipFill>
            </p:spPr>
            <p:txBody>
              <a:bodyPr/>
              <a:lstStyle/>
              <a:p>
                <a:r>
                  <a:rPr lang="en-US">
                    <a:noFill/>
                  </a:rPr>
                  <a:t> </a:t>
                </a:r>
              </a:p>
            </p:txBody>
          </p:sp>
        </mc:Fallback>
      </mc:AlternateContent>
      <p:grpSp>
        <p:nvGrpSpPr>
          <p:cNvPr id="6" name="Group 6"/>
          <p:cNvGrpSpPr>
            <a:grpSpLocks/>
          </p:cNvGrpSpPr>
          <p:nvPr/>
        </p:nvGrpSpPr>
        <p:grpSpPr bwMode="auto">
          <a:xfrm>
            <a:off x="2070095" y="3923561"/>
            <a:ext cx="1652588" cy="285751"/>
            <a:chOff x="543" y="3027"/>
            <a:chExt cx="1041" cy="180"/>
          </a:xfrm>
        </p:grpSpPr>
        <p:sp>
          <p:nvSpPr>
            <p:cNvPr id="7" name="Text Box 7"/>
            <p:cNvSpPr txBox="1">
              <a:spLocks noChangeArrowheads="1"/>
            </p:cNvSpPr>
            <p:nvPr/>
          </p:nvSpPr>
          <p:spPr bwMode="auto">
            <a:xfrm>
              <a:off x="543" y="3027"/>
              <a:ext cx="56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35000"/>
                </a:spcBef>
                <a:spcAft>
                  <a:spcPct val="0"/>
                </a:spcAft>
                <a:buClr>
                  <a:schemeClr val="tx1"/>
                </a:buClr>
                <a:defRPr>
                  <a:solidFill>
                    <a:schemeClr val="tx1"/>
                  </a:solidFill>
                  <a:latin typeface="Arial" pitchFamily="34" charset="0"/>
                </a:defRPr>
              </a:lvl6pPr>
              <a:lvl7pPr marL="2971800" indent="-228600" algn="ctr" eaLnBrk="0" fontAlgn="base" hangingPunct="0">
                <a:spcBef>
                  <a:spcPct val="35000"/>
                </a:spcBef>
                <a:spcAft>
                  <a:spcPct val="0"/>
                </a:spcAft>
                <a:buClr>
                  <a:schemeClr val="tx1"/>
                </a:buClr>
                <a:defRPr>
                  <a:solidFill>
                    <a:schemeClr val="tx1"/>
                  </a:solidFill>
                  <a:latin typeface="Arial" pitchFamily="34" charset="0"/>
                </a:defRPr>
              </a:lvl7pPr>
              <a:lvl8pPr marL="3429000" indent="-228600" algn="ctr" eaLnBrk="0" fontAlgn="base" hangingPunct="0">
                <a:spcBef>
                  <a:spcPct val="35000"/>
                </a:spcBef>
                <a:spcAft>
                  <a:spcPct val="0"/>
                </a:spcAft>
                <a:buClr>
                  <a:schemeClr val="tx1"/>
                </a:buClr>
                <a:defRPr>
                  <a:solidFill>
                    <a:schemeClr val="tx1"/>
                  </a:solidFill>
                  <a:latin typeface="Arial" pitchFamily="34" charset="0"/>
                </a:defRPr>
              </a:lvl8pPr>
              <a:lvl9pPr marL="3886200" indent="-228600" algn="ctr" eaLnBrk="0" fontAlgn="base" hangingPunct="0">
                <a:spcBef>
                  <a:spcPct val="35000"/>
                </a:spcBef>
                <a:spcAft>
                  <a:spcPct val="0"/>
                </a:spcAft>
                <a:buClr>
                  <a:schemeClr val="tx1"/>
                </a:buClr>
                <a:defRPr>
                  <a:solidFill>
                    <a:schemeClr val="tx1"/>
                  </a:solidFill>
                  <a:latin typeface="Arial" pitchFamily="34" charset="0"/>
                </a:defRPr>
              </a:lvl9pPr>
            </a:lstStyle>
            <a:p>
              <a:pPr eaLnBrk="1" hangingPunct="1">
                <a:lnSpc>
                  <a:spcPct val="90000"/>
                </a:lnSpc>
                <a:spcBef>
                  <a:spcPct val="20000"/>
                </a:spcBef>
              </a:pPr>
              <a:r>
                <a:rPr lang="en-US" altLang="en-US" sz="1400" dirty="0" smtClean="0">
                  <a:solidFill>
                    <a:srgbClr val="800000"/>
                  </a:solidFill>
                </a:rPr>
                <a:t>Posterior</a:t>
              </a:r>
              <a:endParaRPr lang="en-US" altLang="en-US" sz="1400" dirty="0">
                <a:solidFill>
                  <a:srgbClr val="800000"/>
                </a:solidFill>
              </a:endParaRPr>
            </a:p>
          </p:txBody>
        </p:sp>
        <p:sp>
          <p:nvSpPr>
            <p:cNvPr id="8" name="Line 8"/>
            <p:cNvSpPr>
              <a:spLocks noChangeShapeType="1"/>
            </p:cNvSpPr>
            <p:nvPr/>
          </p:nvSpPr>
          <p:spPr bwMode="auto">
            <a:xfrm flipV="1">
              <a:off x="1111" y="3120"/>
              <a:ext cx="473"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400"/>
            </a:p>
          </p:txBody>
        </p:sp>
      </p:grpSp>
      <p:grpSp>
        <p:nvGrpSpPr>
          <p:cNvPr id="9" name="Group 9"/>
          <p:cNvGrpSpPr>
            <a:grpSpLocks/>
          </p:cNvGrpSpPr>
          <p:nvPr/>
        </p:nvGrpSpPr>
        <p:grpSpPr bwMode="auto">
          <a:xfrm>
            <a:off x="3962397" y="3152321"/>
            <a:ext cx="1208088" cy="485775"/>
            <a:chOff x="1831" y="2526"/>
            <a:chExt cx="761" cy="306"/>
          </a:xfrm>
        </p:grpSpPr>
        <p:sp>
          <p:nvSpPr>
            <p:cNvPr id="10" name="Text Box 10"/>
            <p:cNvSpPr txBox="1">
              <a:spLocks noChangeArrowheads="1"/>
            </p:cNvSpPr>
            <p:nvPr/>
          </p:nvSpPr>
          <p:spPr bwMode="auto">
            <a:xfrm>
              <a:off x="1831" y="2526"/>
              <a:ext cx="62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35000"/>
                </a:spcBef>
                <a:spcAft>
                  <a:spcPct val="0"/>
                </a:spcAft>
                <a:buClr>
                  <a:schemeClr val="tx1"/>
                </a:buClr>
                <a:defRPr>
                  <a:solidFill>
                    <a:schemeClr val="tx1"/>
                  </a:solidFill>
                  <a:latin typeface="Arial" pitchFamily="34" charset="0"/>
                </a:defRPr>
              </a:lvl6pPr>
              <a:lvl7pPr marL="2971800" indent="-228600" algn="ctr" eaLnBrk="0" fontAlgn="base" hangingPunct="0">
                <a:spcBef>
                  <a:spcPct val="35000"/>
                </a:spcBef>
                <a:spcAft>
                  <a:spcPct val="0"/>
                </a:spcAft>
                <a:buClr>
                  <a:schemeClr val="tx1"/>
                </a:buClr>
                <a:defRPr>
                  <a:solidFill>
                    <a:schemeClr val="tx1"/>
                  </a:solidFill>
                  <a:latin typeface="Arial" pitchFamily="34" charset="0"/>
                </a:defRPr>
              </a:lvl7pPr>
              <a:lvl8pPr marL="3429000" indent="-228600" algn="ctr" eaLnBrk="0" fontAlgn="base" hangingPunct="0">
                <a:spcBef>
                  <a:spcPct val="35000"/>
                </a:spcBef>
                <a:spcAft>
                  <a:spcPct val="0"/>
                </a:spcAft>
                <a:buClr>
                  <a:schemeClr val="tx1"/>
                </a:buClr>
                <a:defRPr>
                  <a:solidFill>
                    <a:schemeClr val="tx1"/>
                  </a:solidFill>
                  <a:latin typeface="Arial" pitchFamily="34" charset="0"/>
                </a:defRPr>
              </a:lvl8pPr>
              <a:lvl9pPr marL="3886200" indent="-228600" algn="ctr" eaLnBrk="0" fontAlgn="base" hangingPunct="0">
                <a:spcBef>
                  <a:spcPct val="35000"/>
                </a:spcBef>
                <a:spcAft>
                  <a:spcPct val="0"/>
                </a:spcAft>
                <a:buClr>
                  <a:schemeClr val="tx1"/>
                </a:buClr>
                <a:defRPr>
                  <a:solidFill>
                    <a:schemeClr val="tx1"/>
                  </a:solidFill>
                  <a:latin typeface="Arial" pitchFamily="34" charset="0"/>
                </a:defRPr>
              </a:lvl9pPr>
            </a:lstStyle>
            <a:p>
              <a:pPr eaLnBrk="1" hangingPunct="1">
                <a:lnSpc>
                  <a:spcPct val="90000"/>
                </a:lnSpc>
                <a:spcBef>
                  <a:spcPct val="20000"/>
                </a:spcBef>
              </a:pPr>
              <a:r>
                <a:rPr lang="en-US" altLang="en-US" sz="1400" dirty="0" smtClean="0">
                  <a:solidFill>
                    <a:srgbClr val="800000"/>
                  </a:solidFill>
                </a:rPr>
                <a:t>Likelihood</a:t>
              </a:r>
              <a:endParaRPr lang="en-US" altLang="en-US" sz="1400" dirty="0">
                <a:solidFill>
                  <a:srgbClr val="800000"/>
                </a:solidFill>
              </a:endParaRPr>
            </a:p>
          </p:txBody>
        </p:sp>
        <p:sp>
          <p:nvSpPr>
            <p:cNvPr id="11" name="Line 11"/>
            <p:cNvSpPr>
              <a:spLocks noChangeShapeType="1"/>
            </p:cNvSpPr>
            <p:nvPr/>
          </p:nvSpPr>
          <p:spPr bwMode="auto">
            <a:xfrm>
              <a:off x="2448" y="2688"/>
              <a:ext cx="144" cy="144"/>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400"/>
            </a:p>
          </p:txBody>
        </p:sp>
      </p:grpSp>
      <p:grpSp>
        <p:nvGrpSpPr>
          <p:cNvPr id="12" name="Group 12"/>
          <p:cNvGrpSpPr>
            <a:grpSpLocks/>
          </p:cNvGrpSpPr>
          <p:nvPr/>
        </p:nvGrpSpPr>
        <p:grpSpPr bwMode="auto">
          <a:xfrm>
            <a:off x="6526215" y="3124200"/>
            <a:ext cx="819151" cy="466725"/>
            <a:chOff x="3648" y="2490"/>
            <a:chExt cx="516" cy="294"/>
          </a:xfrm>
        </p:grpSpPr>
        <p:sp>
          <p:nvSpPr>
            <p:cNvPr id="13" name="Text Box 13"/>
            <p:cNvSpPr txBox="1">
              <a:spLocks noChangeArrowheads="1"/>
            </p:cNvSpPr>
            <p:nvPr/>
          </p:nvSpPr>
          <p:spPr bwMode="auto">
            <a:xfrm>
              <a:off x="3809" y="2490"/>
              <a:ext cx="355"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35000"/>
                </a:spcBef>
                <a:spcAft>
                  <a:spcPct val="0"/>
                </a:spcAft>
                <a:buClr>
                  <a:schemeClr val="tx1"/>
                </a:buClr>
                <a:defRPr>
                  <a:solidFill>
                    <a:schemeClr val="tx1"/>
                  </a:solidFill>
                  <a:latin typeface="Arial" pitchFamily="34" charset="0"/>
                </a:defRPr>
              </a:lvl6pPr>
              <a:lvl7pPr marL="2971800" indent="-228600" algn="ctr" eaLnBrk="0" fontAlgn="base" hangingPunct="0">
                <a:spcBef>
                  <a:spcPct val="35000"/>
                </a:spcBef>
                <a:spcAft>
                  <a:spcPct val="0"/>
                </a:spcAft>
                <a:buClr>
                  <a:schemeClr val="tx1"/>
                </a:buClr>
                <a:defRPr>
                  <a:solidFill>
                    <a:schemeClr val="tx1"/>
                  </a:solidFill>
                  <a:latin typeface="Arial" pitchFamily="34" charset="0"/>
                </a:defRPr>
              </a:lvl7pPr>
              <a:lvl8pPr marL="3429000" indent="-228600" algn="ctr" eaLnBrk="0" fontAlgn="base" hangingPunct="0">
                <a:spcBef>
                  <a:spcPct val="35000"/>
                </a:spcBef>
                <a:spcAft>
                  <a:spcPct val="0"/>
                </a:spcAft>
                <a:buClr>
                  <a:schemeClr val="tx1"/>
                </a:buClr>
                <a:defRPr>
                  <a:solidFill>
                    <a:schemeClr val="tx1"/>
                  </a:solidFill>
                  <a:latin typeface="Arial" pitchFamily="34" charset="0"/>
                </a:defRPr>
              </a:lvl8pPr>
              <a:lvl9pPr marL="3886200" indent="-228600" algn="ctr" eaLnBrk="0" fontAlgn="base" hangingPunct="0">
                <a:spcBef>
                  <a:spcPct val="35000"/>
                </a:spcBef>
                <a:spcAft>
                  <a:spcPct val="0"/>
                </a:spcAft>
                <a:buClr>
                  <a:schemeClr val="tx1"/>
                </a:buClr>
                <a:defRPr>
                  <a:solidFill>
                    <a:schemeClr val="tx1"/>
                  </a:solidFill>
                  <a:latin typeface="Arial" pitchFamily="34" charset="0"/>
                </a:defRPr>
              </a:lvl9pPr>
            </a:lstStyle>
            <a:p>
              <a:pPr eaLnBrk="1" hangingPunct="1">
                <a:lnSpc>
                  <a:spcPct val="90000"/>
                </a:lnSpc>
                <a:spcBef>
                  <a:spcPct val="20000"/>
                </a:spcBef>
              </a:pPr>
              <a:r>
                <a:rPr lang="en-US" altLang="en-US" sz="1400" dirty="0" smtClean="0">
                  <a:solidFill>
                    <a:srgbClr val="800000"/>
                  </a:solidFill>
                </a:rPr>
                <a:t>Prior</a:t>
              </a:r>
              <a:endParaRPr lang="en-US" altLang="en-US" sz="1400" dirty="0">
                <a:solidFill>
                  <a:srgbClr val="800000"/>
                </a:solidFill>
              </a:endParaRPr>
            </a:p>
          </p:txBody>
        </p:sp>
        <p:sp>
          <p:nvSpPr>
            <p:cNvPr id="14" name="Line 14"/>
            <p:cNvSpPr>
              <a:spLocks noChangeShapeType="1"/>
            </p:cNvSpPr>
            <p:nvPr/>
          </p:nvSpPr>
          <p:spPr bwMode="auto">
            <a:xfrm flipH="1">
              <a:off x="3648" y="2640"/>
              <a:ext cx="192" cy="144"/>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400"/>
            </a:p>
          </p:txBody>
        </p:sp>
      </p:grpSp>
      <p:sp>
        <p:nvSpPr>
          <p:cNvPr id="16" name="Slide Number Placeholder 15"/>
          <p:cNvSpPr>
            <a:spLocks noGrp="1"/>
          </p:cNvSpPr>
          <p:nvPr>
            <p:ph type="sldNum" sz="quarter" idx="4"/>
          </p:nvPr>
        </p:nvSpPr>
        <p:spPr/>
        <p:txBody>
          <a:bodyPr/>
          <a:lstStyle/>
          <a:p>
            <a:fld id="{D8EBC6CF-16CA-46A0-BD95-D4B5553FB128}" type="slidenum">
              <a:rPr lang="en-US" smtClean="0"/>
              <a:pPr/>
              <a:t>17</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349040283"/>
      </p:ext>
    </p:extLst>
  </p:cSld>
  <p:clrMapOvr>
    <a:masterClrMapping/>
  </p:clrMapOvr>
  <mc:AlternateContent xmlns:mc="http://schemas.openxmlformats.org/markup-compatibility/2006" xmlns:p14="http://schemas.microsoft.com/office/powerpoint/2010/main">
    <mc:Choice Requires="p14">
      <p:transition spd="slow" p14:dur="2000" advTm="32529"/>
    </mc:Choice>
    <mc:Fallback xmlns="">
      <p:transition spd="slow" advTm="32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linear classifier</a:t>
            </a:r>
            <a:endParaRPr lang="en-US" dirty="0"/>
          </a:p>
        </p:txBody>
      </p:sp>
      <p:sp>
        <p:nvSpPr>
          <p:cNvPr id="5" name="Content Placeholder 4"/>
          <p:cNvSpPr>
            <a:spLocks noGrp="1"/>
          </p:cNvSpPr>
          <p:nvPr>
            <p:ph idx="1"/>
          </p:nvPr>
        </p:nvSpPr>
        <p:spPr/>
        <p:txBody>
          <a:bodyPr/>
          <a:lstStyle/>
          <a:p>
            <a:pPr marL="0" indent="0">
              <a:buNone/>
            </a:pPr>
            <a:r>
              <a:rPr lang="en-US" sz="2000" dirty="0" smtClean="0"/>
              <a:t>Constructs </a:t>
            </a:r>
            <a:r>
              <a:rPr lang="en-US" sz="2000" dirty="0"/>
              <a:t>a </a:t>
            </a:r>
            <a:r>
              <a:rPr lang="en-US" sz="2000" dirty="0" smtClean="0"/>
              <a:t>linear decision </a:t>
            </a:r>
            <a:r>
              <a:rPr lang="en-US" sz="2000" dirty="0"/>
              <a:t>boundary </a:t>
            </a:r>
            <a:r>
              <a:rPr lang="en-US" sz="2000" dirty="0" smtClean="0"/>
              <a:t>halfway between </a:t>
            </a:r>
            <a:r>
              <a:rPr lang="en-US" sz="2000" dirty="0"/>
              <a:t>the positive and negative </a:t>
            </a:r>
            <a:r>
              <a:rPr lang="en-US" sz="2000" dirty="0" smtClean="0"/>
              <a:t>centers </a:t>
            </a:r>
            <a:r>
              <a:rPr lang="en-US" sz="2000" dirty="0"/>
              <a:t>of </a:t>
            </a:r>
            <a:r>
              <a:rPr lang="en-US" sz="2000" dirty="0" smtClean="0"/>
              <a:t>mass of the two classes</a:t>
            </a:r>
            <a:endParaRPr lang="en-US" sz="2000" dirty="0"/>
          </a:p>
        </p:txBody>
      </p:sp>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7823" t="24110" r="22383" b="32009"/>
          <a:stretch/>
        </p:blipFill>
        <p:spPr bwMode="auto">
          <a:xfrm>
            <a:off x="1066800" y="2004777"/>
            <a:ext cx="5054600" cy="4091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943600" y="2146549"/>
            <a:ext cx="2608406" cy="830997"/>
          </a:xfrm>
          <a:prstGeom prst="rect">
            <a:avLst/>
          </a:prstGeom>
        </p:spPr>
        <p:txBody>
          <a:bodyPr wrap="none">
            <a:spAutoFit/>
          </a:bodyPr>
          <a:lstStyle/>
          <a:p>
            <a:r>
              <a:rPr lang="en-US" sz="2400" i="1" dirty="0" smtClean="0"/>
              <a:t>f </a:t>
            </a:r>
            <a:r>
              <a:rPr lang="en-US" sz="2400" dirty="0" smtClean="0"/>
              <a:t>(</a:t>
            </a:r>
            <a:r>
              <a:rPr lang="en-US" sz="2400" i="1" dirty="0" smtClean="0"/>
              <a:t>x</a:t>
            </a:r>
            <a:r>
              <a:rPr lang="en-US" sz="2400" dirty="0" smtClean="0"/>
              <a:t>)</a:t>
            </a:r>
            <a:r>
              <a:rPr lang="en-US" sz="2400" i="1" dirty="0" smtClean="0"/>
              <a:t> = </a:t>
            </a:r>
            <a:r>
              <a:rPr lang="en-US" sz="2400" dirty="0" smtClean="0"/>
              <a:t>1</a:t>
            </a:r>
            <a:r>
              <a:rPr lang="en-US" sz="2400" i="1" dirty="0" smtClean="0"/>
              <a:t>  if  </a:t>
            </a:r>
            <a:r>
              <a:rPr lang="en-US" sz="2400" b="1" i="1" dirty="0" smtClean="0"/>
              <a:t>x</a:t>
            </a:r>
            <a:r>
              <a:rPr lang="en-US" sz="2400" b="1" i="1" dirty="0">
                <a:sym typeface="Symbol"/>
              </a:rPr>
              <a:t> w </a:t>
            </a:r>
            <a:r>
              <a:rPr lang="en-US" sz="2400" b="1" dirty="0">
                <a:sym typeface="Symbol"/>
              </a:rPr>
              <a:t>&gt;</a:t>
            </a:r>
            <a:r>
              <a:rPr lang="en-US" sz="2400" dirty="0">
                <a:sym typeface="Symbol"/>
              </a:rPr>
              <a:t> </a:t>
            </a:r>
            <a:r>
              <a:rPr lang="en-US" sz="2400" i="1" dirty="0" smtClean="0">
                <a:sym typeface="Symbol"/>
              </a:rPr>
              <a:t>t</a:t>
            </a:r>
          </a:p>
          <a:p>
            <a:pPr>
              <a:tabLst>
                <a:tab pos="855663" algn="l"/>
              </a:tabLst>
            </a:pPr>
            <a:r>
              <a:rPr lang="en-US" sz="2400" i="1" dirty="0" smtClean="0">
                <a:sym typeface="Symbol"/>
              </a:rPr>
              <a:t>	0  otherwise</a:t>
            </a:r>
            <a:endParaRPr lang="en-US" sz="2400" dirty="0"/>
          </a:p>
        </p:txBody>
      </p:sp>
      <p:sp>
        <p:nvSpPr>
          <p:cNvPr id="10" name="TextBox 9"/>
          <p:cNvSpPr txBox="1"/>
          <p:nvPr/>
        </p:nvSpPr>
        <p:spPr>
          <a:xfrm>
            <a:off x="700239" y="2025134"/>
            <a:ext cx="428322" cy="369332"/>
          </a:xfrm>
          <a:prstGeom prst="rect">
            <a:avLst/>
          </a:prstGeom>
          <a:noFill/>
        </p:spPr>
        <p:txBody>
          <a:bodyPr wrap="none" rtlCol="0">
            <a:spAutoFit/>
          </a:bodyPr>
          <a:lstStyle/>
          <a:p>
            <a:pPr>
              <a:buNone/>
            </a:pPr>
            <a:r>
              <a:rPr lang="en-US" b="1" dirty="0" smtClean="0"/>
              <a:t>X</a:t>
            </a:r>
            <a:r>
              <a:rPr lang="en-US" b="1" baseline="-25000" dirty="0" smtClean="0"/>
              <a:t>2</a:t>
            </a:r>
            <a:endParaRPr lang="en-US" b="1" baseline="-25000" dirty="0"/>
          </a:p>
        </p:txBody>
      </p:sp>
      <p:sp>
        <p:nvSpPr>
          <p:cNvPr id="11" name="TextBox 10"/>
          <p:cNvSpPr txBox="1"/>
          <p:nvPr/>
        </p:nvSpPr>
        <p:spPr>
          <a:xfrm>
            <a:off x="5515278" y="5955268"/>
            <a:ext cx="428322" cy="369332"/>
          </a:xfrm>
          <a:prstGeom prst="rect">
            <a:avLst/>
          </a:prstGeom>
          <a:noFill/>
        </p:spPr>
        <p:txBody>
          <a:bodyPr wrap="none" rtlCol="0">
            <a:spAutoFit/>
          </a:bodyPr>
          <a:lstStyle/>
          <a:p>
            <a:pPr>
              <a:buNone/>
            </a:pPr>
            <a:r>
              <a:rPr lang="en-US" b="1" dirty="0" smtClean="0"/>
              <a:t>X</a:t>
            </a:r>
            <a:r>
              <a:rPr lang="en-US" b="1" baseline="-25000" dirty="0" smtClean="0"/>
              <a:t>1</a:t>
            </a:r>
            <a:endParaRPr lang="en-US" b="1" baseline="-25000" dirty="0"/>
          </a:p>
        </p:txBody>
      </p:sp>
      <p:sp>
        <p:nvSpPr>
          <p:cNvPr id="9" name="TextBox 8"/>
          <p:cNvSpPr txBox="1"/>
          <p:nvPr/>
        </p:nvSpPr>
        <p:spPr>
          <a:xfrm>
            <a:off x="6324269" y="3429000"/>
            <a:ext cx="2220480" cy="461665"/>
          </a:xfrm>
          <a:prstGeom prst="rect">
            <a:avLst/>
          </a:prstGeom>
          <a:noFill/>
        </p:spPr>
        <p:txBody>
          <a:bodyPr wrap="none" rtlCol="0">
            <a:spAutoFit/>
          </a:bodyPr>
          <a:lstStyle/>
          <a:p>
            <a:pPr>
              <a:buNone/>
            </a:pPr>
            <a:r>
              <a:rPr lang="en-US" sz="2000" dirty="0" smtClean="0">
                <a:solidFill>
                  <a:srgbClr val="000099"/>
                </a:solidFill>
              </a:rPr>
              <a:t>How to compute </a:t>
            </a:r>
            <a:r>
              <a:rPr lang="en-US" sz="2400" i="1" dirty="0" smtClean="0">
                <a:solidFill>
                  <a:srgbClr val="000099"/>
                </a:solidFill>
              </a:rPr>
              <a:t>t</a:t>
            </a:r>
            <a:r>
              <a:rPr lang="en-US" sz="2000" i="1" dirty="0" smtClean="0">
                <a:solidFill>
                  <a:srgbClr val="000099"/>
                </a:solidFill>
              </a:rPr>
              <a:t> </a:t>
            </a:r>
            <a:r>
              <a:rPr lang="en-US" sz="2000" dirty="0" smtClean="0">
                <a:solidFill>
                  <a:srgbClr val="000099"/>
                </a:solidFill>
              </a:rPr>
              <a:t>?</a:t>
            </a:r>
            <a:endParaRPr lang="en-US" sz="2000" dirty="0">
              <a:solidFill>
                <a:srgbClr val="000099"/>
              </a:solidFill>
            </a:endParaRPr>
          </a:p>
        </p:txBody>
      </p:sp>
      <p:sp>
        <p:nvSpPr>
          <p:cNvPr id="3" name="Slide Number Placeholder 2"/>
          <p:cNvSpPr>
            <a:spLocks noGrp="1"/>
          </p:cNvSpPr>
          <p:nvPr>
            <p:ph type="sldNum" sz="quarter" idx="4"/>
          </p:nvPr>
        </p:nvSpPr>
        <p:spPr/>
        <p:txBody>
          <a:bodyPr/>
          <a:lstStyle/>
          <a:p>
            <a:fld id="{D8EBC6CF-16CA-46A0-BD95-D4B5553FB128}" type="slidenum">
              <a:rPr lang="en-US" smtClean="0"/>
              <a:pPr/>
              <a:t>18</a:t>
            </a:fld>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55804105"/>
      </p:ext>
    </p:extLst>
  </p:cSld>
  <p:clrMapOvr>
    <a:masterClrMapping/>
  </p:clrMapOvr>
  <mc:AlternateContent xmlns:mc="http://schemas.openxmlformats.org/markup-compatibility/2006" xmlns:p14="http://schemas.microsoft.com/office/powerpoint/2010/main">
    <mc:Choice Requires="p14">
      <p:transition spd="slow" p14:dur="2000" advTm="53745"/>
    </mc:Choice>
    <mc:Fallback xmlns="">
      <p:transition spd="slow" advTm="53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Dimensionality reduction</a:t>
            </a:r>
            <a:endParaRPr lang="en-US" dirty="0"/>
          </a:p>
        </p:txBody>
      </p:sp>
      <p:sp>
        <p:nvSpPr>
          <p:cNvPr id="3" name="Content Placeholder 2"/>
          <p:cNvSpPr>
            <a:spLocks noGrp="1"/>
          </p:cNvSpPr>
          <p:nvPr>
            <p:ph idx="1"/>
          </p:nvPr>
        </p:nvSpPr>
        <p:spPr/>
        <p:txBody>
          <a:bodyPr/>
          <a:lstStyle/>
          <a:p>
            <a:r>
              <a:rPr lang="en-US" dirty="0" smtClean="0"/>
              <a:t>Let’s say we build a ML system to predict someone’s occupation. The 12 features given to us are:</a:t>
            </a:r>
          </a:p>
          <a:p>
            <a:pPr lvl="1"/>
            <a:r>
              <a:rPr lang="en-US" dirty="0" smtClean="0">
                <a:solidFill>
                  <a:srgbClr val="006600"/>
                </a:solidFill>
              </a:rPr>
              <a:t>First name, last name, SSN, father’s occupation, mother’s occupation, highest educational degree, last year’s salary, federal taxes paid last year, home address, model of car, miles driven last year, miles flown last year</a:t>
            </a:r>
          </a:p>
          <a:p>
            <a:r>
              <a:rPr lang="en-US" dirty="0" smtClean="0"/>
              <a:t>Some of these features may be useless, with no relevant information</a:t>
            </a:r>
          </a:p>
          <a:p>
            <a:r>
              <a:rPr lang="en-US" dirty="0" smtClean="0"/>
              <a:t>There may be redundancies – correlations among features</a:t>
            </a:r>
          </a:p>
          <a:p>
            <a:r>
              <a:rPr lang="en-US" dirty="0" smtClean="0"/>
              <a:t>Can we transform this 12-dimensional classification problem to a lower-dimensional problem?</a:t>
            </a:r>
          </a:p>
          <a:p>
            <a:pPr lvl="1"/>
            <a:r>
              <a:rPr lang="en-US" dirty="0" smtClean="0"/>
              <a:t>Perhaps easier, computationally simpler…</a:t>
            </a:r>
          </a:p>
          <a:p>
            <a:r>
              <a:rPr lang="en-US" dirty="0" smtClean="0"/>
              <a:t>Yes, through </a:t>
            </a:r>
            <a:r>
              <a:rPr lang="en-US" dirty="0" smtClean="0">
                <a:solidFill>
                  <a:srgbClr val="000099"/>
                </a:solidFill>
              </a:rPr>
              <a:t>dimensionality reduction</a:t>
            </a:r>
            <a:endParaRPr lang="en-US" dirty="0">
              <a:solidFill>
                <a:srgbClr val="000099"/>
              </a:solidFill>
            </a:endParaRPr>
          </a:p>
        </p:txBody>
      </p:sp>
      <p:sp>
        <p:nvSpPr>
          <p:cNvPr id="5" name="Slide Number Placeholder 4"/>
          <p:cNvSpPr>
            <a:spLocks noGrp="1"/>
          </p:cNvSpPr>
          <p:nvPr>
            <p:ph type="sldNum" sz="quarter" idx="4"/>
          </p:nvPr>
        </p:nvSpPr>
        <p:spPr/>
        <p:txBody>
          <a:bodyPr/>
          <a:lstStyle/>
          <a:p>
            <a:fld id="{D8EBC6CF-16CA-46A0-BD95-D4B5553FB128}" type="slidenum">
              <a:rPr lang="en-US" smtClean="0"/>
              <a:pPr/>
              <a:t>19</a:t>
            </a:fld>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3400284601"/>
      </p:ext>
    </p:extLst>
  </p:cSld>
  <p:clrMapOvr>
    <a:masterClrMapping/>
  </p:clrMapOvr>
  <mc:AlternateContent xmlns:mc="http://schemas.openxmlformats.org/markup-compatibility/2006" xmlns:p14="http://schemas.microsoft.com/office/powerpoint/2010/main">
    <mc:Choice Requires="p14">
      <p:transition spd="slow" p14:dur="2000" advTm="34446"/>
    </mc:Choice>
    <mc:Fallback xmlns="">
      <p:transition spd="slow" advTm="34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idx="1"/>
          </p:nvPr>
        </p:nvSpPr>
        <p:spPr/>
        <p:txBody>
          <a:bodyPr/>
          <a:lstStyle/>
          <a:p>
            <a:pPr>
              <a:spcBef>
                <a:spcPts val="1800"/>
              </a:spcBef>
            </a:pPr>
            <a:r>
              <a:rPr lang="en-US" dirty="0"/>
              <a:t>This lecture is being recorded, so be sure to use the PowerPoint version to play the lecture (slides and audio</a:t>
            </a:r>
            <a:r>
              <a:rPr lang="en-US" dirty="0" smtClean="0"/>
              <a:t>)!</a:t>
            </a:r>
            <a:endParaRPr lang="en-US" dirty="0"/>
          </a:p>
          <a:p>
            <a:pPr>
              <a:spcBef>
                <a:spcPts val="1800"/>
              </a:spcBef>
            </a:pPr>
            <a:r>
              <a:rPr lang="en-US" dirty="0" smtClean="0"/>
              <a:t>Reminder: my office hours this week are </a:t>
            </a:r>
            <a:r>
              <a:rPr lang="en-US" dirty="0" smtClean="0">
                <a:solidFill>
                  <a:srgbClr val="000099"/>
                </a:solidFill>
              </a:rPr>
              <a:t>Thursday 9:30-11:30am</a:t>
            </a:r>
          </a:p>
          <a:p>
            <a:pPr>
              <a:spcBef>
                <a:spcPts val="1800"/>
              </a:spcBef>
            </a:pPr>
            <a:endParaRPr lang="en-US" dirty="0">
              <a:solidFill>
                <a:srgbClr val="000099"/>
              </a:solidFill>
            </a:endParaRPr>
          </a:p>
          <a:p>
            <a:pPr>
              <a:spcBef>
                <a:spcPts val="1800"/>
              </a:spcBef>
            </a:pPr>
            <a:r>
              <a:rPr lang="en-US" dirty="0" smtClean="0"/>
              <a:t>Today:</a:t>
            </a:r>
          </a:p>
          <a:p>
            <a:pPr lvl="1">
              <a:spcBef>
                <a:spcPts val="480"/>
              </a:spcBef>
            </a:pPr>
            <a:r>
              <a:rPr lang="en-US" dirty="0" smtClean="0"/>
              <a:t>Finish least-squares concepts</a:t>
            </a:r>
          </a:p>
          <a:p>
            <a:pPr lvl="1">
              <a:spcBef>
                <a:spcPts val="480"/>
              </a:spcBef>
            </a:pPr>
            <a:r>
              <a:rPr lang="en-US" dirty="0" smtClean="0"/>
              <a:t>Midterm review</a:t>
            </a:r>
          </a:p>
          <a:p>
            <a:pPr lvl="1">
              <a:spcBef>
                <a:spcPts val="480"/>
              </a:spcBef>
            </a:pPr>
            <a:r>
              <a:rPr lang="en-US" dirty="0" smtClean="0"/>
              <a:t>Begin perceptron coverage</a:t>
            </a:r>
          </a:p>
          <a:p>
            <a:pPr>
              <a:spcBef>
                <a:spcPts val="1800"/>
              </a:spcBef>
            </a:pPr>
            <a:endParaRPr lang="en-US" dirty="0">
              <a:solidFill>
                <a:srgbClr val="000099"/>
              </a:solidFill>
            </a:endParaRPr>
          </a:p>
        </p:txBody>
      </p:sp>
      <p:sp>
        <p:nvSpPr>
          <p:cNvPr id="4" name="Slide Number Placeholder 3"/>
          <p:cNvSpPr>
            <a:spLocks noGrp="1"/>
          </p:cNvSpPr>
          <p:nvPr>
            <p:ph type="sldNum" sz="quarter" idx="4"/>
          </p:nvPr>
        </p:nvSpPr>
        <p:spPr/>
        <p:txBody>
          <a:bodyPr/>
          <a:lstStyle/>
          <a:p>
            <a:fld id="{D8EBC6CF-16CA-46A0-BD95-D4B5553FB128}" type="slidenum">
              <a:rPr lang="en-US" smtClean="0"/>
              <a:pPr/>
              <a:t>2</a:t>
            </a:fld>
            <a:endParaRPr lang="en-US" dirty="0"/>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686800" y="6400800"/>
            <a:ext cx="304800" cy="304800"/>
          </a:xfrm>
          <a:prstGeom prst="rect">
            <a:avLst/>
          </a:prstGeom>
        </p:spPr>
      </p:pic>
    </p:spTree>
    <p:custDataLst>
      <p:tags r:id="rId1"/>
    </p:custDataLst>
    <p:extLst>
      <p:ext uri="{BB962C8B-B14F-4D97-AF65-F5344CB8AC3E}">
        <p14:creationId xmlns:p14="http://schemas.microsoft.com/office/powerpoint/2010/main" val="3613797780"/>
      </p:ext>
    </p:extLst>
  </p:cSld>
  <p:clrMapOvr>
    <a:masterClrMapping/>
  </p:clrMapOvr>
  <mc:AlternateContent xmlns:mc="http://schemas.openxmlformats.org/markup-compatibility/2006" xmlns:p14="http://schemas.microsoft.com/office/powerpoint/2010/main">
    <mc:Choice Requires="p14">
      <p:transition spd="slow" p14:dur="2000" advTm="48258"/>
    </mc:Choice>
    <mc:Fallback xmlns="">
      <p:transition spd="slow" advTm="48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D8EBC6CF-16CA-46A0-BD95-D4B5553FB128}" type="slidenum">
              <a:rPr lang="en-US" smtClean="0"/>
              <a:pPr/>
              <a:t>20</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2316110" y="2931160"/>
              <a:ext cx="4846690" cy="3384868"/>
            </p:xfrm>
            <a:graphic>
              <a:graphicData uri="http://schemas.openxmlformats.org/drawingml/2006/table">
                <a:tbl>
                  <a:tblPr firstRow="1" bandRow="1">
                    <a:tableStyleId>{2D5ABB26-0587-4C30-8999-92F81FD0307C}</a:tableStyleId>
                  </a:tblPr>
                  <a:tblGrid>
                    <a:gridCol w="648385">
                      <a:extLst>
                        <a:ext uri="{9D8B030D-6E8A-4147-A177-3AD203B41FA5}">
                          <a16:colId xmlns:a16="http://schemas.microsoft.com/office/drawing/2014/main" val="20000"/>
                        </a:ext>
                      </a:extLst>
                    </a:gridCol>
                    <a:gridCol w="1244402">
                      <a:extLst>
                        <a:ext uri="{9D8B030D-6E8A-4147-A177-3AD203B41FA5}">
                          <a16:colId xmlns:a16="http://schemas.microsoft.com/office/drawing/2014/main" val="20001"/>
                        </a:ext>
                      </a:extLst>
                    </a:gridCol>
                    <a:gridCol w="1342005">
                      <a:extLst>
                        <a:ext uri="{9D8B030D-6E8A-4147-A177-3AD203B41FA5}">
                          <a16:colId xmlns:a16="http://schemas.microsoft.com/office/drawing/2014/main" val="20002"/>
                        </a:ext>
                      </a:extLst>
                    </a:gridCol>
                    <a:gridCol w="1611898">
                      <a:extLst>
                        <a:ext uri="{9D8B030D-6E8A-4147-A177-3AD203B41FA5}">
                          <a16:colId xmlns:a16="http://schemas.microsoft.com/office/drawing/2014/main" val="20003"/>
                        </a:ext>
                      </a:extLst>
                    </a:gridCol>
                  </a:tblGrid>
                  <a:tr h="745558">
                    <a:tc>
                      <a:txBody>
                        <a:bodyPr/>
                        <a:lstStyle/>
                        <a:p>
                          <a:pPr algn="ctr"/>
                          <a:endParaRPr lang="en-US" sz="2600" dirty="0"/>
                        </a:p>
                      </a:txBody>
                      <a:tcPr marL="134200" marR="134200" marT="67100" marB="671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smtClean="0"/>
                            <a:t>1</a:t>
                          </a:r>
                          <a:endParaRPr lang="en-US" sz="2600" dirty="0"/>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smtClean="0"/>
                            <a:t>0</a:t>
                          </a:r>
                          <a:endParaRPr lang="en-US" sz="2600" dirty="0"/>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600" dirty="0"/>
                        </a:p>
                      </a:txBody>
                      <a:tcPr marL="134200" marR="134200" marT="67100" marB="671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60469">
                    <a:tc>
                      <a:txBody>
                        <a:bodyPr/>
                        <a:lstStyle/>
                        <a:p>
                          <a:pPr algn="ctr"/>
                          <a:r>
                            <a:rPr lang="en-US" sz="2600" dirty="0" smtClean="0"/>
                            <a:t>1</a:t>
                          </a:r>
                          <a:endParaRPr lang="en-US" sz="2600" dirty="0"/>
                        </a:p>
                      </a:txBody>
                      <a:tcPr marL="134200" marR="134200" marT="67100" marB="671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smtClean="0">
                              <a:solidFill>
                                <a:srgbClr val="00B050"/>
                              </a:solidFill>
                            </a:rPr>
                            <a:t>TP</a:t>
                          </a:r>
                          <a:endParaRPr lang="en-US" sz="2600" dirty="0">
                            <a:solidFill>
                              <a:srgbClr val="00B05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600" dirty="0" smtClean="0">
                              <a:solidFill>
                                <a:srgbClr val="C00000"/>
                              </a:solidFill>
                            </a:rPr>
                            <a:t>FP</a:t>
                          </a:r>
                          <a:endParaRPr lang="en-US" sz="2600" dirty="0">
                            <a:solidFill>
                              <a:srgbClr val="C0000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100" i="1" dirty="0" smtClean="0">
                              <a:solidFill>
                                <a:srgbClr val="00B050"/>
                              </a:solidFill>
                            </a:rPr>
                            <a:t>Estimated positive </a:t>
                          </a:r>
                          <a14:m>
                            <m:oMath xmlns:m="http://schemas.openxmlformats.org/officeDocument/2006/math">
                              <m:acc>
                                <m:accPr>
                                  <m:chr m:val="̂"/>
                                  <m:ctrlPr>
                                    <a:rPr lang="en-US" sz="2100" i="1" smtClean="0">
                                      <a:solidFill>
                                        <a:srgbClr val="00B050"/>
                                      </a:solidFill>
                                      <a:latin typeface="Cambria Math" panose="02040503050406030204" pitchFamily="18" charset="0"/>
                                    </a:rPr>
                                  </m:ctrlPr>
                                </m:accPr>
                                <m:e>
                                  <m:r>
                                    <a:rPr lang="en-US" sz="2100" b="0" i="1" smtClean="0">
                                      <a:solidFill>
                                        <a:srgbClr val="00B050"/>
                                      </a:solidFill>
                                      <a:latin typeface="Cambria Math"/>
                                    </a:rPr>
                                    <m:t>𝑃</m:t>
                                  </m:r>
                                </m:e>
                              </m:acc>
                            </m:oMath>
                          </a14:m>
                          <a:endParaRPr lang="en-US" sz="2100" i="1" dirty="0">
                            <a:solidFill>
                              <a:srgbClr val="00B05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60469">
                    <a:tc>
                      <a:txBody>
                        <a:bodyPr/>
                        <a:lstStyle/>
                        <a:p>
                          <a:pPr algn="ctr"/>
                          <a:r>
                            <a:rPr lang="en-US" sz="2600" dirty="0" smtClean="0"/>
                            <a:t>0</a:t>
                          </a:r>
                          <a:endParaRPr lang="en-US" sz="2600" dirty="0"/>
                        </a:p>
                      </a:txBody>
                      <a:tcPr marL="134200" marR="134200" marT="67100" marB="671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smtClean="0">
                              <a:solidFill>
                                <a:srgbClr val="7030A0"/>
                              </a:solidFill>
                            </a:rPr>
                            <a:t>FN</a:t>
                          </a:r>
                          <a:endParaRPr lang="en-US" sz="2600" dirty="0">
                            <a:solidFill>
                              <a:srgbClr val="7030A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600" dirty="0" smtClean="0">
                              <a:solidFill>
                                <a:srgbClr val="009999"/>
                              </a:solidFill>
                            </a:rPr>
                            <a:t>TN</a:t>
                          </a:r>
                          <a:endParaRPr lang="en-US" sz="2600" dirty="0">
                            <a:solidFill>
                              <a:srgbClr val="009999"/>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100" i="1" dirty="0" smtClean="0">
                              <a:solidFill>
                                <a:srgbClr val="C00000"/>
                              </a:solidFill>
                            </a:rPr>
                            <a:t>Estimated negative</a:t>
                          </a:r>
                          <a14:m>
                            <m:oMath xmlns:m="http://schemas.openxmlformats.org/officeDocument/2006/math">
                              <m:r>
                                <a:rPr lang="en-US" sz="2100" b="0" i="1" smtClean="0">
                                  <a:solidFill>
                                    <a:srgbClr val="C00000"/>
                                  </a:solidFill>
                                  <a:latin typeface="Cambria Math"/>
                                </a:rPr>
                                <m:t> </m:t>
                              </m:r>
                              <m:acc>
                                <m:accPr>
                                  <m:chr m:val="̂"/>
                                  <m:ctrlPr>
                                    <a:rPr lang="en-US" sz="2100" i="1" smtClean="0">
                                      <a:solidFill>
                                        <a:srgbClr val="C00000"/>
                                      </a:solidFill>
                                      <a:latin typeface="Cambria Math" panose="02040503050406030204" pitchFamily="18" charset="0"/>
                                    </a:rPr>
                                  </m:ctrlPr>
                                </m:accPr>
                                <m:e>
                                  <m:r>
                                    <a:rPr lang="en-US" sz="2100" b="0" i="1" smtClean="0">
                                      <a:solidFill>
                                        <a:srgbClr val="C00000"/>
                                      </a:solidFill>
                                      <a:latin typeface="Cambria Math"/>
                                    </a:rPr>
                                    <m:t>𝑁</m:t>
                                  </m:r>
                                </m:e>
                              </m:acc>
                            </m:oMath>
                          </a14:m>
                          <a:endParaRPr lang="en-US" sz="2100" i="1" dirty="0" smtClean="0">
                            <a:solidFill>
                              <a:srgbClr val="C0000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73604">
                    <a:tc>
                      <a:txBody>
                        <a:bodyPr/>
                        <a:lstStyle/>
                        <a:p>
                          <a:pPr algn="ctr"/>
                          <a:endParaRPr lang="en-US" sz="2600" dirty="0"/>
                        </a:p>
                      </a:txBody>
                      <a:tcPr marL="134200" marR="134200" marT="67100" marB="671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100" i="1" dirty="0" smtClean="0">
                              <a:solidFill>
                                <a:srgbClr val="00B050"/>
                              </a:solidFill>
                            </a:rPr>
                            <a:t>Positives P</a:t>
                          </a:r>
                          <a:endParaRPr lang="en-US" sz="2100" i="1" dirty="0">
                            <a:solidFill>
                              <a:srgbClr val="00B05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i="1" dirty="0" smtClean="0">
                              <a:solidFill>
                                <a:srgbClr val="C00000"/>
                              </a:solidFill>
                            </a:rPr>
                            <a:t>Negatives</a:t>
                          </a:r>
                          <a:r>
                            <a:rPr lang="en-US" sz="2100" i="1" baseline="0" dirty="0" smtClean="0">
                              <a:solidFill>
                                <a:srgbClr val="C00000"/>
                              </a:solidFill>
                            </a:rPr>
                            <a:t> N</a:t>
                          </a:r>
                          <a:endParaRPr lang="en-US" sz="1800" dirty="0">
                            <a:solidFill>
                              <a:srgbClr val="C0000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smtClean="0">
                              <a:solidFill>
                                <a:schemeClr val="tx1"/>
                              </a:solidFill>
                            </a:rPr>
                            <a:t>TOTAL</a:t>
                          </a:r>
                          <a:endParaRPr lang="en-US" sz="2600" dirty="0">
                            <a:solidFill>
                              <a:schemeClr val="tx1"/>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994761295"/>
                  </p:ext>
                </p:extLst>
              </p:nvPr>
            </p:nvGraphicFramePr>
            <p:xfrm>
              <a:off x="2316110" y="2931160"/>
              <a:ext cx="4846690" cy="3384868"/>
            </p:xfrm>
            <a:graphic>
              <a:graphicData uri="http://schemas.openxmlformats.org/drawingml/2006/table">
                <a:tbl>
                  <a:tblPr firstRow="1" bandRow="1">
                    <a:tableStyleId>{2D5ABB26-0587-4C30-8999-92F81FD0307C}</a:tableStyleId>
                  </a:tblPr>
                  <a:tblGrid>
                    <a:gridCol w="648385"/>
                    <a:gridCol w="1244402"/>
                    <a:gridCol w="1342005"/>
                    <a:gridCol w="1611898"/>
                  </a:tblGrid>
                  <a:tr h="745558">
                    <a:tc>
                      <a:txBody>
                        <a:bodyPr/>
                        <a:lstStyle/>
                        <a:p>
                          <a:pPr algn="ctr"/>
                          <a:endParaRPr lang="en-US" sz="2600" dirty="0"/>
                        </a:p>
                      </a:txBody>
                      <a:tcPr marL="134200" marR="134200" marT="67100" marB="671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smtClean="0"/>
                            <a:t>1</a:t>
                          </a:r>
                          <a:endParaRPr lang="en-US" sz="2600" dirty="0"/>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smtClean="0"/>
                            <a:t>0</a:t>
                          </a:r>
                          <a:endParaRPr lang="en-US" sz="2600" dirty="0"/>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600" dirty="0"/>
                        </a:p>
                      </a:txBody>
                      <a:tcPr marL="134200" marR="134200" marT="67100" marB="671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82853">
                    <a:tc>
                      <a:txBody>
                        <a:bodyPr/>
                        <a:lstStyle/>
                        <a:p>
                          <a:pPr algn="ctr"/>
                          <a:r>
                            <a:rPr lang="en-US" sz="2600" dirty="0" smtClean="0"/>
                            <a:t>1</a:t>
                          </a:r>
                          <a:endParaRPr lang="en-US" sz="2600" dirty="0"/>
                        </a:p>
                      </a:txBody>
                      <a:tcPr marL="134200" marR="134200" marT="67100" marB="671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smtClean="0">
                              <a:solidFill>
                                <a:srgbClr val="00B050"/>
                              </a:solidFill>
                            </a:rPr>
                            <a:t>TP</a:t>
                          </a:r>
                          <a:endParaRPr lang="en-US" sz="2600" dirty="0">
                            <a:solidFill>
                              <a:srgbClr val="00B05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600" dirty="0" smtClean="0">
                              <a:solidFill>
                                <a:srgbClr val="C00000"/>
                              </a:solidFill>
                            </a:rPr>
                            <a:t>FP</a:t>
                          </a:r>
                          <a:endParaRPr lang="en-US" sz="2600" dirty="0">
                            <a:solidFill>
                              <a:srgbClr val="C0000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515" t="-95349" b="-236434"/>
                          </a:stretch>
                        </a:blipFill>
                      </a:tcPr>
                    </a:tc>
                  </a:tr>
                  <a:tr h="782853">
                    <a:tc>
                      <a:txBody>
                        <a:bodyPr/>
                        <a:lstStyle/>
                        <a:p>
                          <a:pPr algn="ctr"/>
                          <a:r>
                            <a:rPr lang="en-US" sz="2600" dirty="0" smtClean="0"/>
                            <a:t>0</a:t>
                          </a:r>
                          <a:endParaRPr lang="en-US" sz="2600" dirty="0"/>
                        </a:p>
                      </a:txBody>
                      <a:tcPr marL="134200" marR="134200" marT="67100" marB="671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smtClean="0">
                              <a:solidFill>
                                <a:srgbClr val="7030A0"/>
                              </a:solidFill>
                            </a:rPr>
                            <a:t>FN</a:t>
                          </a:r>
                          <a:endParaRPr lang="en-US" sz="2600" dirty="0">
                            <a:solidFill>
                              <a:srgbClr val="7030A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600" dirty="0" smtClean="0">
                              <a:solidFill>
                                <a:srgbClr val="009999"/>
                              </a:solidFill>
                            </a:rPr>
                            <a:t>TN</a:t>
                          </a:r>
                          <a:endParaRPr lang="en-US" sz="2600" dirty="0">
                            <a:solidFill>
                              <a:srgbClr val="009999"/>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515" t="-196875" b="-138281"/>
                          </a:stretch>
                        </a:blipFill>
                      </a:tcPr>
                    </a:tc>
                  </a:tr>
                  <a:tr h="1073604">
                    <a:tc>
                      <a:txBody>
                        <a:bodyPr/>
                        <a:lstStyle/>
                        <a:p>
                          <a:pPr algn="ctr"/>
                          <a:endParaRPr lang="en-US" sz="2600" dirty="0"/>
                        </a:p>
                      </a:txBody>
                      <a:tcPr marL="134200" marR="134200" marT="67100" marB="671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100" i="1" dirty="0" smtClean="0">
                              <a:solidFill>
                                <a:srgbClr val="00B050"/>
                              </a:solidFill>
                            </a:rPr>
                            <a:t>Positives P</a:t>
                          </a:r>
                          <a:endParaRPr lang="en-US" sz="2100" i="1" dirty="0">
                            <a:solidFill>
                              <a:srgbClr val="00B05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i="1" dirty="0" smtClean="0">
                              <a:solidFill>
                                <a:srgbClr val="C00000"/>
                              </a:solidFill>
                            </a:rPr>
                            <a:t>Negatives</a:t>
                          </a:r>
                          <a:r>
                            <a:rPr lang="en-US" sz="2100" i="1" baseline="0" dirty="0" smtClean="0">
                              <a:solidFill>
                                <a:srgbClr val="C00000"/>
                              </a:solidFill>
                            </a:rPr>
                            <a:t> N</a:t>
                          </a:r>
                          <a:endParaRPr lang="en-US" sz="1800" dirty="0">
                            <a:solidFill>
                              <a:srgbClr val="C00000"/>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100" dirty="0" smtClean="0">
                              <a:solidFill>
                                <a:schemeClr val="tx1"/>
                              </a:solidFill>
                            </a:rPr>
                            <a:t>TOTAL</a:t>
                          </a:r>
                          <a:endParaRPr lang="en-US" sz="2600" dirty="0">
                            <a:solidFill>
                              <a:schemeClr val="tx1"/>
                            </a:solidFill>
                          </a:endParaRPr>
                        </a:p>
                      </a:txBody>
                      <a:tcPr marL="134200" marR="134200" marT="67100" marB="67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1470660" y="4224040"/>
                <a:ext cx="52636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rPr>
                          </m:ctrlPr>
                        </m:accPr>
                        <m:e>
                          <m:r>
                            <a:rPr lang="en-US" sz="3600" b="0" i="1" smtClean="0">
                              <a:latin typeface="Cambria Math"/>
                            </a:rPr>
                            <m:t>𝑐</m:t>
                          </m:r>
                        </m:e>
                      </m:acc>
                    </m:oMath>
                  </m:oMathPara>
                </a14:m>
                <a:endParaRPr lang="en-US" sz="3600" dirty="0"/>
              </a:p>
            </p:txBody>
          </p:sp>
        </mc:Choice>
        <mc:Fallback xmlns="">
          <p:sp>
            <p:nvSpPr>
              <p:cNvPr id="6" name="TextBox 5"/>
              <p:cNvSpPr txBox="1">
                <a:spLocks noRot="1" noChangeAspect="1" noMove="1" noResize="1" noEditPoints="1" noAdjustHandles="1" noChangeArrowheads="1" noChangeShapeType="1" noTextEdit="1"/>
              </p:cNvSpPr>
              <p:nvPr/>
            </p:nvSpPr>
            <p:spPr>
              <a:xfrm>
                <a:off x="1470660" y="4224040"/>
                <a:ext cx="526363" cy="64633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940916" y="2287786"/>
                <a:ext cx="526363" cy="646331"/>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sz="3600" b="0" i="1" smtClean="0">
                          <a:latin typeface="Cambria Math"/>
                        </a:rPr>
                        <m:t>𝑐</m:t>
                      </m:r>
                    </m:oMath>
                  </m:oMathPara>
                </a14:m>
                <a:endParaRPr lang="en-US" sz="3600" dirty="0"/>
              </a:p>
            </p:txBody>
          </p:sp>
        </mc:Choice>
        <mc:Fallback xmlns="">
          <p:sp>
            <p:nvSpPr>
              <p:cNvPr id="7" name="TextBox 6"/>
              <p:cNvSpPr txBox="1">
                <a:spLocks noRot="1" noChangeAspect="1" noMove="1" noResize="1" noEditPoints="1" noAdjustHandles="1" noChangeArrowheads="1" noChangeShapeType="1" noTextEdit="1"/>
              </p:cNvSpPr>
              <p:nvPr/>
            </p:nvSpPr>
            <p:spPr>
              <a:xfrm>
                <a:off x="3940916" y="2287786"/>
                <a:ext cx="526363" cy="646331"/>
              </a:xfrm>
              <a:prstGeom prst="rect">
                <a:avLst/>
              </a:prstGeom>
              <a:blipFill rotWithShape="1">
                <a:blip r:embed="rId6"/>
                <a:stretch>
                  <a:fillRect/>
                </a:stretch>
              </a:blipFill>
            </p:spPr>
            <p:txBody>
              <a:bodyPr/>
              <a:lstStyle/>
              <a:p>
                <a:r>
                  <a:rPr lang="en-US">
                    <a:noFill/>
                  </a:rPr>
                  <a:t> </a:t>
                </a:r>
              </a:p>
            </p:txBody>
          </p:sp>
        </mc:Fallback>
      </mc:AlternateContent>
      <p:sp>
        <p:nvSpPr>
          <p:cNvPr id="8" name="TextBox 7"/>
          <p:cNvSpPr txBox="1"/>
          <p:nvPr/>
        </p:nvSpPr>
        <p:spPr>
          <a:xfrm>
            <a:off x="3641634" y="2133600"/>
            <a:ext cx="1306768" cy="369332"/>
          </a:xfrm>
          <a:prstGeom prst="rect">
            <a:avLst/>
          </a:prstGeom>
          <a:noFill/>
        </p:spPr>
        <p:txBody>
          <a:bodyPr wrap="none" rtlCol="0">
            <a:spAutoFit/>
          </a:bodyPr>
          <a:lstStyle/>
          <a:p>
            <a:pPr>
              <a:buNone/>
            </a:pPr>
            <a:r>
              <a:rPr lang="en-US" dirty="0" smtClean="0"/>
              <a:t>Actual class</a:t>
            </a:r>
            <a:endParaRPr lang="en-US" dirty="0"/>
          </a:p>
        </p:txBody>
      </p:sp>
      <p:sp>
        <p:nvSpPr>
          <p:cNvPr id="9" name="TextBox 8"/>
          <p:cNvSpPr txBox="1"/>
          <p:nvPr/>
        </p:nvSpPr>
        <p:spPr>
          <a:xfrm>
            <a:off x="1295400" y="3766542"/>
            <a:ext cx="914400" cy="553998"/>
          </a:xfrm>
          <a:prstGeom prst="rect">
            <a:avLst/>
          </a:prstGeom>
          <a:noFill/>
        </p:spPr>
        <p:txBody>
          <a:bodyPr wrap="square" lIns="0" tIns="0" rIns="0" bIns="0" rtlCol="0">
            <a:spAutoFit/>
          </a:bodyPr>
          <a:lstStyle/>
          <a:p>
            <a:pPr algn="ctr">
              <a:buNone/>
            </a:pPr>
            <a:r>
              <a:rPr lang="en-US" dirty="0" smtClean="0"/>
              <a:t>Predicted class</a:t>
            </a:r>
            <a:endParaRPr lang="en-US" dirty="0"/>
          </a:p>
        </p:txBody>
      </p:sp>
      <p:sp>
        <p:nvSpPr>
          <p:cNvPr id="10" name="TextBox 9"/>
          <p:cNvSpPr txBox="1"/>
          <p:nvPr/>
        </p:nvSpPr>
        <p:spPr>
          <a:xfrm>
            <a:off x="4438832" y="4197578"/>
            <a:ext cx="829073" cy="246221"/>
          </a:xfrm>
          <a:prstGeom prst="rect">
            <a:avLst/>
          </a:prstGeom>
          <a:noFill/>
        </p:spPr>
        <p:txBody>
          <a:bodyPr wrap="none" rtlCol="0">
            <a:spAutoFit/>
          </a:bodyPr>
          <a:lstStyle/>
          <a:p>
            <a:r>
              <a:rPr lang="en-US" sz="1000" dirty="0" smtClean="0">
                <a:latin typeface="Times New Roman" pitchFamily="18" charset="0"/>
                <a:cs typeface="Times New Roman" pitchFamily="18" charset="0"/>
              </a:rPr>
              <a:t>Type I Error</a:t>
            </a:r>
            <a:endParaRPr lang="en-US" sz="1000" dirty="0">
              <a:latin typeface="Times New Roman" pitchFamily="18" charset="0"/>
              <a:cs typeface="Times New Roman" pitchFamily="18" charset="0"/>
            </a:endParaRPr>
          </a:p>
        </p:txBody>
      </p:sp>
      <p:sp>
        <p:nvSpPr>
          <p:cNvPr id="11" name="TextBox 10"/>
          <p:cNvSpPr txBox="1"/>
          <p:nvPr/>
        </p:nvSpPr>
        <p:spPr>
          <a:xfrm>
            <a:off x="3147060" y="4950916"/>
            <a:ext cx="872355" cy="246221"/>
          </a:xfrm>
          <a:prstGeom prst="rect">
            <a:avLst/>
          </a:prstGeom>
          <a:noFill/>
        </p:spPr>
        <p:txBody>
          <a:bodyPr wrap="none" rtlCol="0">
            <a:spAutoFit/>
          </a:bodyPr>
          <a:lstStyle/>
          <a:p>
            <a:r>
              <a:rPr lang="en-US" sz="1000" dirty="0" smtClean="0">
                <a:latin typeface="Times New Roman" pitchFamily="18" charset="0"/>
                <a:cs typeface="Times New Roman" pitchFamily="18" charset="0"/>
              </a:rPr>
              <a:t>Type II Error</a:t>
            </a:r>
            <a:endParaRPr lang="en-US" sz="1000" dirty="0">
              <a:latin typeface="Times New Roman" pitchFamily="18" charset="0"/>
              <a:cs typeface="Times New Roman" pitchFamily="18" charset="0"/>
            </a:endParaRPr>
          </a:p>
        </p:txBody>
      </p:sp>
      <p:grpSp>
        <p:nvGrpSpPr>
          <p:cNvPr id="35" name="Group 34"/>
          <p:cNvGrpSpPr/>
          <p:nvPr/>
        </p:nvGrpSpPr>
        <p:grpSpPr>
          <a:xfrm>
            <a:off x="5544375" y="97267"/>
            <a:ext cx="3294825" cy="2188733"/>
            <a:chOff x="5544375" y="97267"/>
            <a:chExt cx="3294825" cy="2188733"/>
          </a:xfrm>
        </p:grpSpPr>
        <p:sp>
          <p:nvSpPr>
            <p:cNvPr id="12" name="Rectangle 11"/>
            <p:cNvSpPr/>
            <p:nvPr/>
          </p:nvSpPr>
          <p:spPr>
            <a:xfrm>
              <a:off x="5544375" y="463410"/>
              <a:ext cx="3294825" cy="1822590"/>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959444" y="783506"/>
              <a:ext cx="1618425" cy="1280103"/>
            </a:xfrm>
            <a:prstGeom prst="ellipse">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477340" y="783506"/>
              <a:ext cx="1618425" cy="1280103"/>
            </a:xfrm>
            <a:prstGeom prst="ellipse">
              <a:avLst/>
            </a:prstGeom>
            <a:solidFill>
              <a:srgbClr val="CCECFF">
                <a:alpha val="27843"/>
              </a:srgbClr>
            </a:solidFill>
            <a:ln>
              <a:solidFill>
                <a:srgbClr val="0000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5950137" y="653836"/>
                  <a:ext cx="3593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𝒄</m:t>
                        </m:r>
                      </m:oMath>
                    </m:oMathPara>
                  </a14:m>
                  <a:endParaRPr lang="en-US"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5950137" y="653836"/>
                  <a:ext cx="359394"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703478" y="595811"/>
                  <a:ext cx="3593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a:rPr>
                              <m:t>𝒄</m:t>
                            </m:r>
                          </m:e>
                        </m:acc>
                      </m:oMath>
                    </m:oMathPara>
                  </a14:m>
                  <a:endParaRPr lang="en-US" b="1"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7703478" y="595811"/>
                  <a:ext cx="359393" cy="369332"/>
                </a:xfrm>
                <a:prstGeom prst="rect">
                  <a:avLst/>
                </a:prstGeom>
                <a:blipFill rotWithShape="1">
                  <a:blip r:embed="rId8"/>
                  <a:stretch>
                    <a:fillRect t="-5000" r="-10169"/>
                  </a:stretch>
                </a:blipFill>
              </p:spPr>
              <p:txBody>
                <a:bodyPr/>
                <a:lstStyle/>
                <a:p>
                  <a:r>
                    <a:rPr lang="en-US">
                      <a:noFill/>
                    </a:rPr>
                    <a:t> </a:t>
                  </a:r>
                </a:p>
              </p:txBody>
            </p:sp>
          </mc:Fallback>
        </mc:AlternateContent>
        <p:sp>
          <p:nvSpPr>
            <p:cNvPr id="17" name="TextBox 16"/>
            <p:cNvSpPr txBox="1"/>
            <p:nvPr/>
          </p:nvSpPr>
          <p:spPr>
            <a:xfrm>
              <a:off x="5817051" y="97267"/>
              <a:ext cx="1524776" cy="369332"/>
            </a:xfrm>
            <a:prstGeom prst="rect">
              <a:avLst/>
            </a:prstGeom>
            <a:noFill/>
          </p:spPr>
          <p:txBody>
            <a:bodyPr wrap="none" rtlCol="0">
              <a:spAutoFit/>
            </a:bodyPr>
            <a:lstStyle/>
            <a:p>
              <a:r>
                <a:rPr lang="en-US" dirty="0" smtClean="0"/>
                <a:t>Instance space</a:t>
              </a:r>
              <a:endParaRPr lang="en-US" dirty="0"/>
            </a:p>
          </p:txBody>
        </p:sp>
        <p:sp>
          <p:nvSpPr>
            <p:cNvPr id="18" name="Rectangle 17"/>
            <p:cNvSpPr/>
            <p:nvPr/>
          </p:nvSpPr>
          <p:spPr>
            <a:xfrm>
              <a:off x="8240844" y="1800271"/>
              <a:ext cx="505267" cy="369332"/>
            </a:xfrm>
            <a:prstGeom prst="rect">
              <a:avLst/>
            </a:prstGeom>
          </p:spPr>
          <p:txBody>
            <a:bodyPr wrap="none">
              <a:spAutoFit/>
            </a:bodyPr>
            <a:lstStyle/>
            <a:p>
              <a:r>
                <a:rPr lang="en-US" b="1" dirty="0">
                  <a:solidFill>
                    <a:srgbClr val="009999"/>
                  </a:solidFill>
                </a:rPr>
                <a:t>TN</a:t>
              </a:r>
              <a:endParaRPr lang="en-US" b="1" dirty="0"/>
            </a:p>
          </p:txBody>
        </p:sp>
        <p:sp>
          <p:nvSpPr>
            <p:cNvPr id="19" name="Rectangle 18"/>
            <p:cNvSpPr/>
            <p:nvPr/>
          </p:nvSpPr>
          <p:spPr>
            <a:xfrm>
              <a:off x="6805796" y="1194690"/>
              <a:ext cx="479618" cy="369332"/>
            </a:xfrm>
            <a:prstGeom prst="rect">
              <a:avLst/>
            </a:prstGeom>
          </p:spPr>
          <p:txBody>
            <a:bodyPr wrap="none">
              <a:spAutoFit/>
            </a:bodyPr>
            <a:lstStyle/>
            <a:p>
              <a:r>
                <a:rPr lang="en-US" b="1" dirty="0">
                  <a:solidFill>
                    <a:srgbClr val="00B050"/>
                  </a:solidFill>
                </a:rPr>
                <a:t>TP</a:t>
              </a:r>
              <a:endParaRPr lang="en-US" b="1" dirty="0"/>
            </a:p>
          </p:txBody>
        </p:sp>
        <p:sp>
          <p:nvSpPr>
            <p:cNvPr id="20" name="Rectangle 19"/>
            <p:cNvSpPr/>
            <p:nvPr/>
          </p:nvSpPr>
          <p:spPr>
            <a:xfrm>
              <a:off x="7577869" y="1177918"/>
              <a:ext cx="466794" cy="369332"/>
            </a:xfrm>
            <a:prstGeom prst="rect">
              <a:avLst/>
            </a:prstGeom>
          </p:spPr>
          <p:txBody>
            <a:bodyPr wrap="none">
              <a:spAutoFit/>
            </a:bodyPr>
            <a:lstStyle/>
            <a:p>
              <a:r>
                <a:rPr lang="en-US" b="1" dirty="0">
                  <a:solidFill>
                    <a:srgbClr val="C00000"/>
                  </a:solidFill>
                </a:rPr>
                <a:t>FP</a:t>
              </a:r>
              <a:endParaRPr lang="en-US" b="1" dirty="0"/>
            </a:p>
          </p:txBody>
        </p:sp>
        <p:sp>
          <p:nvSpPr>
            <p:cNvPr id="21" name="Rectangle 20"/>
            <p:cNvSpPr/>
            <p:nvPr/>
          </p:nvSpPr>
          <p:spPr>
            <a:xfrm>
              <a:off x="6037796" y="1256894"/>
              <a:ext cx="492443" cy="369332"/>
            </a:xfrm>
            <a:prstGeom prst="rect">
              <a:avLst/>
            </a:prstGeom>
          </p:spPr>
          <p:txBody>
            <a:bodyPr wrap="none">
              <a:spAutoFit/>
            </a:bodyPr>
            <a:lstStyle/>
            <a:p>
              <a:r>
                <a:rPr lang="en-US" b="1" dirty="0">
                  <a:solidFill>
                    <a:srgbClr val="7030A0"/>
                  </a:solidFill>
                </a:rPr>
                <a:t>FN</a:t>
              </a:r>
              <a:endParaRPr lang="en-US" b="1" dirty="0"/>
            </a:p>
          </p:txBody>
        </p:sp>
      </p:grpSp>
      <p:sp>
        <p:nvSpPr>
          <p:cNvPr id="22" name="TextBox 21"/>
          <p:cNvSpPr txBox="1"/>
          <p:nvPr/>
        </p:nvSpPr>
        <p:spPr>
          <a:xfrm>
            <a:off x="457200" y="347008"/>
            <a:ext cx="2704587" cy="1569660"/>
          </a:xfrm>
          <a:prstGeom prst="rect">
            <a:avLst/>
          </a:prstGeom>
          <a:noFill/>
        </p:spPr>
        <p:txBody>
          <a:bodyPr wrap="none" rtlCol="0">
            <a:spAutoFit/>
          </a:bodyPr>
          <a:lstStyle/>
          <a:p>
            <a:pPr>
              <a:buNone/>
            </a:pPr>
            <a:r>
              <a:rPr lang="en-US" sz="2400" dirty="0" smtClean="0">
                <a:solidFill>
                  <a:srgbClr val="006600"/>
                </a:solidFill>
              </a:rPr>
              <a:t>TP – true positives</a:t>
            </a:r>
          </a:p>
          <a:p>
            <a:pPr>
              <a:buNone/>
            </a:pPr>
            <a:r>
              <a:rPr lang="en-US" sz="2400" dirty="0" smtClean="0">
                <a:solidFill>
                  <a:srgbClr val="C00000"/>
                </a:solidFill>
              </a:rPr>
              <a:t>FP – false positives</a:t>
            </a:r>
          </a:p>
          <a:p>
            <a:pPr>
              <a:buNone/>
            </a:pPr>
            <a:r>
              <a:rPr lang="en-US" sz="2400" dirty="0" smtClean="0">
                <a:solidFill>
                  <a:srgbClr val="006600"/>
                </a:solidFill>
              </a:rPr>
              <a:t>TN – true negatives</a:t>
            </a:r>
          </a:p>
          <a:p>
            <a:pPr>
              <a:buNone/>
            </a:pPr>
            <a:r>
              <a:rPr lang="en-US" sz="2400" dirty="0" smtClean="0">
                <a:solidFill>
                  <a:srgbClr val="C00000"/>
                </a:solidFill>
              </a:rPr>
              <a:t>FN – false negatives</a:t>
            </a:r>
          </a:p>
        </p:txBody>
      </p:sp>
      <p:grpSp>
        <p:nvGrpSpPr>
          <p:cNvPr id="34" name="Group 33"/>
          <p:cNvGrpSpPr/>
          <p:nvPr/>
        </p:nvGrpSpPr>
        <p:grpSpPr>
          <a:xfrm>
            <a:off x="2971800" y="1023168"/>
            <a:ext cx="1349989" cy="653232"/>
            <a:chOff x="2971800" y="1023168"/>
            <a:chExt cx="1349989" cy="653232"/>
          </a:xfrm>
        </p:grpSpPr>
        <p:sp>
          <p:nvSpPr>
            <p:cNvPr id="23" name="TextBox 22"/>
            <p:cNvSpPr txBox="1"/>
            <p:nvPr/>
          </p:nvSpPr>
          <p:spPr>
            <a:xfrm>
              <a:off x="3560042" y="1131838"/>
              <a:ext cx="761747" cy="369332"/>
            </a:xfrm>
            <a:prstGeom prst="rect">
              <a:avLst/>
            </a:prstGeom>
            <a:noFill/>
          </p:spPr>
          <p:txBody>
            <a:bodyPr wrap="none" rtlCol="0">
              <a:spAutoFit/>
            </a:bodyPr>
            <a:lstStyle/>
            <a:p>
              <a:pPr>
                <a:buNone/>
              </a:pPr>
              <a:r>
                <a:rPr lang="en-US" dirty="0" smtClean="0">
                  <a:solidFill>
                    <a:srgbClr val="C00000"/>
                  </a:solidFill>
                </a:rPr>
                <a:t>Errors</a:t>
              </a:r>
              <a:endParaRPr lang="en-US" dirty="0">
                <a:solidFill>
                  <a:srgbClr val="C00000"/>
                </a:solidFill>
              </a:endParaRPr>
            </a:p>
          </p:txBody>
        </p:sp>
        <p:cxnSp>
          <p:nvCxnSpPr>
            <p:cNvPr id="25" name="Straight Arrow Connector 24"/>
            <p:cNvCxnSpPr>
              <a:stCxn id="23" idx="1"/>
            </p:cNvCxnSpPr>
            <p:nvPr/>
          </p:nvCxnSpPr>
          <p:spPr bwMode="auto">
            <a:xfrm flipH="1" flipV="1">
              <a:off x="2971800" y="1023168"/>
              <a:ext cx="588242" cy="293336"/>
            </a:xfrm>
            <a:prstGeom prst="straightConnector1">
              <a:avLst/>
            </a:prstGeom>
            <a:noFill/>
            <a:ln w="9525" cap="flat" cmpd="sng" algn="ctr">
              <a:solidFill>
                <a:srgbClr val="C00000"/>
              </a:solidFill>
              <a:prstDash val="solid"/>
              <a:round/>
              <a:headEnd type="none" w="med" len="med"/>
              <a:tailEnd type="arrow"/>
            </a:ln>
            <a:effectLst/>
          </p:spPr>
        </p:cxnSp>
        <p:cxnSp>
          <p:nvCxnSpPr>
            <p:cNvPr id="27" name="Straight Arrow Connector 26"/>
            <p:cNvCxnSpPr>
              <a:stCxn id="23" idx="1"/>
            </p:cNvCxnSpPr>
            <p:nvPr/>
          </p:nvCxnSpPr>
          <p:spPr bwMode="auto">
            <a:xfrm flipH="1">
              <a:off x="3048000" y="1316504"/>
              <a:ext cx="512042" cy="359896"/>
            </a:xfrm>
            <a:prstGeom prst="straightConnector1">
              <a:avLst/>
            </a:prstGeom>
            <a:noFill/>
            <a:ln w="9525" cap="flat" cmpd="sng" algn="ctr">
              <a:solidFill>
                <a:srgbClr val="C00000"/>
              </a:solidFill>
              <a:prstDash val="solid"/>
              <a:round/>
              <a:headEnd type="none" w="med" len="med"/>
              <a:tailEnd type="arrow"/>
            </a:ln>
            <a:effectLst/>
          </p:spPr>
        </p:cxnSp>
      </p:grpSp>
      <p:grpSp>
        <p:nvGrpSpPr>
          <p:cNvPr id="33" name="Group 32"/>
          <p:cNvGrpSpPr/>
          <p:nvPr/>
        </p:nvGrpSpPr>
        <p:grpSpPr>
          <a:xfrm>
            <a:off x="2895600" y="636838"/>
            <a:ext cx="1541605" cy="679666"/>
            <a:chOff x="2895600" y="636838"/>
            <a:chExt cx="1541605" cy="679666"/>
          </a:xfrm>
        </p:grpSpPr>
        <p:sp>
          <p:nvSpPr>
            <p:cNvPr id="28" name="TextBox 27"/>
            <p:cNvSpPr txBox="1"/>
            <p:nvPr/>
          </p:nvSpPr>
          <p:spPr>
            <a:xfrm>
              <a:off x="3560042" y="745508"/>
              <a:ext cx="877163" cy="369332"/>
            </a:xfrm>
            <a:prstGeom prst="rect">
              <a:avLst/>
            </a:prstGeom>
            <a:noFill/>
          </p:spPr>
          <p:txBody>
            <a:bodyPr wrap="none" rtlCol="0">
              <a:spAutoFit/>
            </a:bodyPr>
            <a:lstStyle/>
            <a:p>
              <a:pPr>
                <a:buNone/>
              </a:pPr>
              <a:r>
                <a:rPr lang="en-US" dirty="0" smtClean="0">
                  <a:solidFill>
                    <a:srgbClr val="006600"/>
                  </a:solidFill>
                </a:rPr>
                <a:t>Correct</a:t>
              </a:r>
              <a:endParaRPr lang="en-US" dirty="0">
                <a:solidFill>
                  <a:srgbClr val="006600"/>
                </a:solidFill>
              </a:endParaRPr>
            </a:p>
          </p:txBody>
        </p:sp>
        <p:cxnSp>
          <p:nvCxnSpPr>
            <p:cNvPr id="29" name="Straight Arrow Connector 28"/>
            <p:cNvCxnSpPr>
              <a:stCxn id="28" idx="1"/>
            </p:cNvCxnSpPr>
            <p:nvPr/>
          </p:nvCxnSpPr>
          <p:spPr bwMode="auto">
            <a:xfrm flipH="1" flipV="1">
              <a:off x="2895600" y="636838"/>
              <a:ext cx="664442" cy="293336"/>
            </a:xfrm>
            <a:prstGeom prst="straightConnector1">
              <a:avLst/>
            </a:prstGeom>
            <a:noFill/>
            <a:ln w="9525" cap="flat" cmpd="sng" algn="ctr">
              <a:solidFill>
                <a:srgbClr val="006600"/>
              </a:solidFill>
              <a:prstDash val="solid"/>
              <a:round/>
              <a:headEnd type="none" w="med" len="med"/>
              <a:tailEnd type="arrow"/>
            </a:ln>
            <a:effectLst/>
          </p:spPr>
        </p:cxnSp>
        <p:cxnSp>
          <p:nvCxnSpPr>
            <p:cNvPr id="30" name="Straight Arrow Connector 29"/>
            <p:cNvCxnSpPr>
              <a:stCxn id="28" idx="1"/>
            </p:cNvCxnSpPr>
            <p:nvPr/>
          </p:nvCxnSpPr>
          <p:spPr bwMode="auto">
            <a:xfrm flipH="1">
              <a:off x="2971800" y="930174"/>
              <a:ext cx="588242" cy="386330"/>
            </a:xfrm>
            <a:prstGeom prst="straightConnector1">
              <a:avLst/>
            </a:prstGeom>
            <a:noFill/>
            <a:ln w="9525" cap="flat" cmpd="sng" algn="ctr">
              <a:solidFill>
                <a:srgbClr val="006600"/>
              </a:solidFill>
              <a:prstDash val="solid"/>
              <a:round/>
              <a:headEnd type="none" w="med" len="med"/>
              <a:tailEnd type="arrow"/>
            </a:ln>
            <a:effectLst/>
          </p:spPr>
        </p:cxn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43746313"/>
      </p:ext>
    </p:extLst>
  </p:cSld>
  <p:clrMapOvr>
    <a:masterClrMapping/>
  </p:clrMapOvr>
  <mc:AlternateContent xmlns:mc="http://schemas.openxmlformats.org/markup-compatibility/2006" xmlns:p14="http://schemas.microsoft.com/office/powerpoint/2010/main">
    <mc:Choice Requires="p14">
      <p:transition spd="slow" p14:dur="2000" advTm="41959"/>
    </mc:Choice>
    <mc:Fallback xmlns="">
      <p:transition spd="slow" advTm="41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Key terminology</a:t>
            </a:r>
            <a:endParaRPr lang="en-US" dirty="0"/>
          </a:p>
        </p:txBody>
      </p:sp>
      <p:sp>
        <p:nvSpPr>
          <p:cNvPr id="4" name="Slide Number Placeholder 3"/>
          <p:cNvSpPr>
            <a:spLocks noGrp="1"/>
          </p:cNvSpPr>
          <p:nvPr>
            <p:ph type="sldNum" sz="quarter" idx="4"/>
          </p:nvPr>
        </p:nvSpPr>
        <p:spPr/>
        <p:txBody>
          <a:bodyPr/>
          <a:lstStyle/>
          <a:p>
            <a:fld id="{D8EBC6CF-16CA-46A0-BD95-D4B5553FB128}" type="slidenum">
              <a:rPr lang="en-US" smtClean="0"/>
              <a:pPr/>
              <a:t>21</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4620622" y="3896842"/>
              <a:ext cx="3989978" cy="2775374"/>
            </p:xfrm>
            <a:graphic>
              <a:graphicData uri="http://schemas.openxmlformats.org/drawingml/2006/table">
                <a:tbl>
                  <a:tblPr firstRow="1" bandRow="1">
                    <a:tableStyleId>{2D5ABB26-0587-4C30-8999-92F81FD0307C}</a:tableStyleId>
                  </a:tblPr>
                  <a:tblGrid>
                    <a:gridCol w="526098">
                      <a:extLst>
                        <a:ext uri="{9D8B030D-6E8A-4147-A177-3AD203B41FA5}">
                          <a16:colId xmlns:a16="http://schemas.microsoft.com/office/drawing/2014/main" val="20000"/>
                        </a:ext>
                      </a:extLst>
                    </a:gridCol>
                    <a:gridCol w="1009704">
                      <a:extLst>
                        <a:ext uri="{9D8B030D-6E8A-4147-A177-3AD203B41FA5}">
                          <a16:colId xmlns:a16="http://schemas.microsoft.com/office/drawing/2014/main" val="20001"/>
                        </a:ext>
                      </a:extLst>
                    </a:gridCol>
                    <a:gridCol w="1088899">
                      <a:extLst>
                        <a:ext uri="{9D8B030D-6E8A-4147-A177-3AD203B41FA5}">
                          <a16:colId xmlns:a16="http://schemas.microsoft.com/office/drawing/2014/main" val="20002"/>
                        </a:ext>
                      </a:extLst>
                    </a:gridCol>
                    <a:gridCol w="1365277">
                      <a:extLst>
                        <a:ext uri="{9D8B030D-6E8A-4147-A177-3AD203B41FA5}">
                          <a16:colId xmlns:a16="http://schemas.microsoft.com/office/drawing/2014/main" val="20003"/>
                        </a:ext>
                      </a:extLst>
                    </a:gridCol>
                  </a:tblGrid>
                  <a:tr h="604943">
                    <a:tc>
                      <a:txBody>
                        <a:bodyPr/>
                        <a:lstStyle/>
                        <a:p>
                          <a:pPr algn="ctr"/>
                          <a:endParaRPr lang="en-US" sz="210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dirty="0" smtClean="0"/>
                            <a:t>1</a:t>
                          </a:r>
                          <a:endParaRPr lang="en-US" sz="210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dirty="0" smtClean="0"/>
                            <a:t>0</a:t>
                          </a:r>
                          <a:endParaRPr lang="en-US" sz="210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10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28248">
                    <a:tc>
                      <a:txBody>
                        <a:bodyPr/>
                        <a:lstStyle/>
                        <a:p>
                          <a:pPr algn="ctr"/>
                          <a:r>
                            <a:rPr lang="en-US" sz="2100" dirty="0" smtClean="0"/>
                            <a:t>1</a:t>
                          </a:r>
                          <a:endParaRPr lang="en-US" sz="210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dirty="0" smtClean="0">
                              <a:solidFill>
                                <a:srgbClr val="00B050"/>
                              </a:solidFill>
                            </a:rPr>
                            <a:t>TP</a:t>
                          </a:r>
                          <a:endParaRPr lang="en-US" sz="2100" dirty="0">
                            <a:solidFill>
                              <a:srgbClr val="00B05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100" dirty="0" smtClean="0">
                              <a:solidFill>
                                <a:srgbClr val="C00000"/>
                              </a:solidFill>
                            </a:rPr>
                            <a:t>FP</a:t>
                          </a:r>
                          <a:endParaRPr lang="en-US" sz="2100" dirty="0">
                            <a:solidFill>
                              <a:srgbClr val="C0000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700" i="1" dirty="0" smtClean="0">
                              <a:solidFill>
                                <a:srgbClr val="00B050"/>
                              </a:solidFill>
                            </a:rPr>
                            <a:t>Estimated </a:t>
                          </a:r>
                          <a:r>
                            <a:rPr lang="en-US" sz="1800" i="1" dirty="0" smtClean="0">
                              <a:solidFill>
                                <a:srgbClr val="00B050"/>
                              </a:solidFill>
                            </a:rPr>
                            <a:t>positive </a:t>
                          </a:r>
                          <a14:m>
                            <m:oMath xmlns:m="http://schemas.openxmlformats.org/officeDocument/2006/math">
                              <m:acc>
                                <m:accPr>
                                  <m:chr m:val="̂"/>
                                  <m:ctrlPr>
                                    <a:rPr lang="en-US" sz="1800" i="1" smtClean="0">
                                      <a:solidFill>
                                        <a:srgbClr val="00B050"/>
                                      </a:solidFill>
                                      <a:latin typeface="Cambria Math" panose="02040503050406030204" pitchFamily="18" charset="0"/>
                                    </a:rPr>
                                  </m:ctrlPr>
                                </m:accPr>
                                <m:e>
                                  <m:r>
                                    <a:rPr lang="en-US" sz="1800" b="0" i="1" smtClean="0">
                                      <a:solidFill>
                                        <a:srgbClr val="00B050"/>
                                      </a:solidFill>
                                      <a:latin typeface="Cambria Math"/>
                                    </a:rPr>
                                    <m:t>𝑃</m:t>
                                  </m:r>
                                </m:e>
                              </m:acc>
                            </m:oMath>
                          </a14:m>
                          <a:endParaRPr lang="en-US" sz="1800" i="1" dirty="0">
                            <a:solidFill>
                              <a:srgbClr val="00B05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28248">
                    <a:tc>
                      <a:txBody>
                        <a:bodyPr/>
                        <a:lstStyle/>
                        <a:p>
                          <a:pPr algn="ctr"/>
                          <a:r>
                            <a:rPr lang="en-US" sz="2100" dirty="0" smtClean="0"/>
                            <a:t>0</a:t>
                          </a:r>
                          <a:endParaRPr lang="en-US" sz="210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dirty="0" smtClean="0">
                              <a:solidFill>
                                <a:srgbClr val="7030A0"/>
                              </a:solidFill>
                            </a:rPr>
                            <a:t>FN</a:t>
                          </a:r>
                          <a:endParaRPr lang="en-US" sz="2100" dirty="0">
                            <a:solidFill>
                              <a:srgbClr val="7030A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100" dirty="0" smtClean="0">
                              <a:solidFill>
                                <a:srgbClr val="009999"/>
                              </a:solidFill>
                            </a:rPr>
                            <a:t>TN</a:t>
                          </a:r>
                          <a:endParaRPr lang="en-US" sz="2100" dirty="0">
                            <a:solidFill>
                              <a:srgbClr val="009999"/>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700" i="1" dirty="0" smtClean="0">
                              <a:solidFill>
                                <a:srgbClr val="C00000"/>
                              </a:solidFill>
                            </a:rPr>
                            <a:t>Estimated </a:t>
                          </a:r>
                          <a:r>
                            <a:rPr lang="en-US" sz="1800" i="1" dirty="0" smtClean="0">
                              <a:solidFill>
                                <a:srgbClr val="C00000"/>
                              </a:solidFill>
                            </a:rPr>
                            <a:t>negative</a:t>
                          </a:r>
                          <a14:m>
                            <m:oMath xmlns:m="http://schemas.openxmlformats.org/officeDocument/2006/math">
                              <m:r>
                                <a:rPr lang="en-US" sz="1800" b="0" i="1" smtClean="0">
                                  <a:solidFill>
                                    <a:srgbClr val="C00000"/>
                                  </a:solidFill>
                                  <a:latin typeface="Cambria Math"/>
                                </a:rPr>
                                <m:t> </m:t>
                              </m:r>
                              <m:acc>
                                <m:accPr>
                                  <m:chr m:val="̂"/>
                                  <m:ctrlPr>
                                    <a:rPr lang="en-US" sz="1800" i="1" smtClean="0">
                                      <a:solidFill>
                                        <a:srgbClr val="C00000"/>
                                      </a:solidFill>
                                      <a:latin typeface="Cambria Math" panose="02040503050406030204" pitchFamily="18" charset="0"/>
                                    </a:rPr>
                                  </m:ctrlPr>
                                </m:accPr>
                                <m:e>
                                  <m:r>
                                    <a:rPr lang="en-US" sz="1800" b="0" i="1" smtClean="0">
                                      <a:solidFill>
                                        <a:srgbClr val="C00000"/>
                                      </a:solidFill>
                                      <a:latin typeface="Cambria Math"/>
                                    </a:rPr>
                                    <m:t>𝑁</m:t>
                                  </m:r>
                                </m:e>
                              </m:acc>
                            </m:oMath>
                          </a14:m>
                          <a:endParaRPr lang="en-US" sz="1700" i="1" dirty="0" smtClean="0">
                            <a:solidFill>
                              <a:srgbClr val="C0000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71119">
                    <a:tc>
                      <a:txBody>
                        <a:bodyPr/>
                        <a:lstStyle/>
                        <a:p>
                          <a:pPr algn="ctr"/>
                          <a:endParaRPr lang="en-US" sz="210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700" i="1" dirty="0" smtClean="0">
                              <a:solidFill>
                                <a:srgbClr val="00B050"/>
                              </a:solidFill>
                            </a:rPr>
                            <a:t>Positives P</a:t>
                          </a:r>
                          <a:endParaRPr lang="en-US" sz="1700" i="1" dirty="0">
                            <a:solidFill>
                              <a:srgbClr val="00B05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700" i="1" dirty="0" smtClean="0">
                              <a:solidFill>
                                <a:srgbClr val="C00000"/>
                              </a:solidFill>
                            </a:rPr>
                            <a:t>Negatives</a:t>
                          </a:r>
                          <a:r>
                            <a:rPr lang="en-US" sz="1700" i="1" baseline="0" dirty="0" smtClean="0">
                              <a:solidFill>
                                <a:srgbClr val="C00000"/>
                              </a:solidFill>
                            </a:rPr>
                            <a:t> N</a:t>
                          </a:r>
                          <a:endParaRPr lang="en-US" sz="1500" dirty="0">
                            <a:solidFill>
                              <a:srgbClr val="C0000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700" dirty="0" smtClean="0">
                              <a:solidFill>
                                <a:schemeClr val="tx1"/>
                              </a:solidFill>
                            </a:rPr>
                            <a:t>TOTAL</a:t>
                          </a:r>
                          <a:endParaRPr lang="en-US" sz="2100" dirty="0">
                            <a:solidFill>
                              <a:schemeClr val="tx1"/>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861457250"/>
                  </p:ext>
                </p:extLst>
              </p:nvPr>
            </p:nvGraphicFramePr>
            <p:xfrm>
              <a:off x="4620622" y="3896842"/>
              <a:ext cx="3989978" cy="2775374"/>
            </p:xfrm>
            <a:graphic>
              <a:graphicData uri="http://schemas.openxmlformats.org/drawingml/2006/table">
                <a:tbl>
                  <a:tblPr firstRow="1" bandRow="1">
                    <a:tableStyleId>{2D5ABB26-0587-4C30-8999-92F81FD0307C}</a:tableStyleId>
                  </a:tblPr>
                  <a:tblGrid>
                    <a:gridCol w="526098"/>
                    <a:gridCol w="1009704"/>
                    <a:gridCol w="1088899"/>
                    <a:gridCol w="1365277"/>
                  </a:tblGrid>
                  <a:tr h="604943">
                    <a:tc>
                      <a:txBody>
                        <a:bodyPr/>
                        <a:lstStyle/>
                        <a:p>
                          <a:pPr algn="ctr"/>
                          <a:endParaRPr lang="en-US" sz="210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dirty="0" smtClean="0"/>
                            <a:t>1</a:t>
                          </a:r>
                          <a:endParaRPr lang="en-US" sz="210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dirty="0" smtClean="0"/>
                            <a:t>0</a:t>
                          </a:r>
                          <a:endParaRPr lang="en-US" sz="210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10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9656">
                    <a:tc>
                      <a:txBody>
                        <a:bodyPr/>
                        <a:lstStyle/>
                        <a:p>
                          <a:pPr algn="ctr"/>
                          <a:r>
                            <a:rPr lang="en-US" sz="2100" dirty="0" smtClean="0"/>
                            <a:t>1</a:t>
                          </a:r>
                          <a:endParaRPr lang="en-US" sz="210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dirty="0" smtClean="0">
                              <a:solidFill>
                                <a:srgbClr val="00B050"/>
                              </a:solidFill>
                            </a:rPr>
                            <a:t>TP</a:t>
                          </a:r>
                          <a:endParaRPr lang="en-US" sz="2100" dirty="0">
                            <a:solidFill>
                              <a:srgbClr val="00B05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100" dirty="0" smtClean="0">
                              <a:solidFill>
                                <a:srgbClr val="C00000"/>
                              </a:solidFill>
                            </a:rPr>
                            <a:t>FP</a:t>
                          </a:r>
                          <a:endParaRPr lang="en-US" sz="2100" dirty="0">
                            <a:solidFill>
                              <a:srgbClr val="C0000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92857" t="-92523" r="-893" b="-235514"/>
                          </a:stretch>
                        </a:blipFill>
                      </a:tcPr>
                    </a:tc>
                  </a:tr>
                  <a:tr h="649656">
                    <a:tc>
                      <a:txBody>
                        <a:bodyPr/>
                        <a:lstStyle/>
                        <a:p>
                          <a:pPr algn="ctr"/>
                          <a:r>
                            <a:rPr lang="en-US" sz="2100" dirty="0" smtClean="0"/>
                            <a:t>0</a:t>
                          </a:r>
                          <a:endParaRPr lang="en-US" sz="210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100" dirty="0" smtClean="0">
                              <a:solidFill>
                                <a:srgbClr val="7030A0"/>
                              </a:solidFill>
                            </a:rPr>
                            <a:t>FN</a:t>
                          </a:r>
                          <a:endParaRPr lang="en-US" sz="2100" dirty="0">
                            <a:solidFill>
                              <a:srgbClr val="7030A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100" dirty="0" smtClean="0">
                              <a:solidFill>
                                <a:srgbClr val="009999"/>
                              </a:solidFill>
                            </a:rPr>
                            <a:t>TN</a:t>
                          </a:r>
                          <a:endParaRPr lang="en-US" sz="2100" dirty="0">
                            <a:solidFill>
                              <a:srgbClr val="009999"/>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192857" t="-192523" r="-893" b="-135514"/>
                          </a:stretch>
                        </a:blipFill>
                      </a:tcPr>
                    </a:tc>
                  </a:tr>
                  <a:tr h="871119">
                    <a:tc>
                      <a:txBody>
                        <a:bodyPr/>
                        <a:lstStyle/>
                        <a:p>
                          <a:pPr algn="ctr"/>
                          <a:endParaRPr lang="en-US" sz="210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700" i="1" dirty="0" smtClean="0">
                              <a:solidFill>
                                <a:srgbClr val="00B050"/>
                              </a:solidFill>
                            </a:rPr>
                            <a:t>Positives P</a:t>
                          </a:r>
                          <a:endParaRPr lang="en-US" sz="1700" i="1" dirty="0">
                            <a:solidFill>
                              <a:srgbClr val="00B05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700" i="1" dirty="0" smtClean="0">
                              <a:solidFill>
                                <a:srgbClr val="C00000"/>
                              </a:solidFill>
                            </a:rPr>
                            <a:t>Negatives</a:t>
                          </a:r>
                          <a:r>
                            <a:rPr lang="en-US" sz="1700" i="1" baseline="0" dirty="0" smtClean="0">
                              <a:solidFill>
                                <a:srgbClr val="C00000"/>
                              </a:solidFill>
                            </a:rPr>
                            <a:t> N</a:t>
                          </a:r>
                          <a:endParaRPr lang="en-US" sz="1500" dirty="0">
                            <a:solidFill>
                              <a:srgbClr val="C0000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700" dirty="0" smtClean="0">
                              <a:solidFill>
                                <a:schemeClr val="tx1"/>
                              </a:solidFill>
                            </a:rPr>
                            <a:t>TOTAL</a:t>
                          </a:r>
                          <a:endParaRPr lang="en-US" sz="2100" dirty="0">
                            <a:solidFill>
                              <a:schemeClr val="tx1"/>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3756660" y="4978720"/>
                <a:ext cx="48942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a:rPr>
                            <m:t>𝑐</m:t>
                          </m:r>
                        </m:e>
                      </m:acc>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3756660" y="4978720"/>
                <a:ext cx="489428" cy="5847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910553" y="3327145"/>
                <a:ext cx="489428" cy="58477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sz="3200" b="0" i="1" smtClean="0">
                          <a:latin typeface="Cambria Math"/>
                        </a:rPr>
                        <m:t>𝑐</m:t>
                      </m:r>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5910553" y="3327145"/>
                <a:ext cx="489428" cy="584775"/>
              </a:xfrm>
              <a:prstGeom prst="rect">
                <a:avLst/>
              </a:prstGeom>
              <a:blipFill rotWithShape="0">
                <a:blip r:embed="rId6"/>
                <a:stretch>
                  <a:fillRect/>
                </a:stretch>
              </a:blipFill>
            </p:spPr>
            <p:txBody>
              <a:bodyPr/>
              <a:lstStyle/>
              <a:p>
                <a:r>
                  <a:rPr lang="en-US">
                    <a:noFill/>
                  </a:rPr>
                  <a:t> </a:t>
                </a:r>
              </a:p>
            </p:txBody>
          </p:sp>
        </mc:Fallback>
      </mc:AlternateContent>
      <p:sp>
        <p:nvSpPr>
          <p:cNvPr id="8" name="TextBox 7"/>
          <p:cNvSpPr txBox="1"/>
          <p:nvPr/>
        </p:nvSpPr>
        <p:spPr>
          <a:xfrm>
            <a:off x="5611271" y="3172959"/>
            <a:ext cx="1184940" cy="338554"/>
          </a:xfrm>
          <a:prstGeom prst="rect">
            <a:avLst/>
          </a:prstGeom>
          <a:noFill/>
        </p:spPr>
        <p:txBody>
          <a:bodyPr wrap="none" rtlCol="0">
            <a:spAutoFit/>
          </a:bodyPr>
          <a:lstStyle/>
          <a:p>
            <a:pPr>
              <a:buNone/>
            </a:pPr>
            <a:r>
              <a:rPr lang="en-US" sz="1600" dirty="0" smtClean="0"/>
              <a:t>Actual class</a:t>
            </a:r>
            <a:endParaRPr lang="en-US" sz="1600" dirty="0"/>
          </a:p>
        </p:txBody>
      </p:sp>
      <p:sp>
        <p:nvSpPr>
          <p:cNvPr id="9" name="TextBox 8"/>
          <p:cNvSpPr txBox="1"/>
          <p:nvPr/>
        </p:nvSpPr>
        <p:spPr>
          <a:xfrm>
            <a:off x="3581400" y="4521222"/>
            <a:ext cx="914400" cy="492443"/>
          </a:xfrm>
          <a:prstGeom prst="rect">
            <a:avLst/>
          </a:prstGeom>
          <a:noFill/>
        </p:spPr>
        <p:txBody>
          <a:bodyPr wrap="square" lIns="0" tIns="0" rIns="0" bIns="0" rtlCol="0">
            <a:spAutoFit/>
          </a:bodyPr>
          <a:lstStyle/>
          <a:p>
            <a:pPr algn="ctr">
              <a:buNone/>
            </a:pPr>
            <a:r>
              <a:rPr lang="en-US" sz="1600" dirty="0" smtClean="0"/>
              <a:t>Predicted class</a:t>
            </a:r>
            <a:endParaRPr lang="en-US" sz="1600" dirty="0"/>
          </a:p>
        </p:txBody>
      </p:sp>
      <mc:AlternateContent xmlns:mc="http://schemas.openxmlformats.org/markup-compatibility/2006" xmlns:a14="http://schemas.microsoft.com/office/drawing/2010/main">
        <mc:Choice Requires="a14">
          <p:sp>
            <p:nvSpPr>
              <p:cNvPr id="31" name="TextBox 30"/>
              <p:cNvSpPr txBox="1"/>
              <p:nvPr/>
            </p:nvSpPr>
            <p:spPr>
              <a:xfrm>
                <a:off x="381001" y="986031"/>
                <a:ext cx="4400300" cy="527773"/>
              </a:xfrm>
              <a:prstGeom prst="rect">
                <a:avLst/>
              </a:prstGeom>
              <a:noFill/>
            </p:spPr>
            <p:txBody>
              <a:bodyPr wrap="square" rtlCol="0">
                <a:spAutoFit/>
              </a:bodyPr>
              <a:lstStyle/>
              <a:p>
                <a:r>
                  <a:rPr lang="en-US" sz="1600" b="0" dirty="0" smtClean="0"/>
                  <a:t>False positive rate (FPR) </a:t>
                </a:r>
                <a14:m>
                  <m:oMath xmlns:m="http://schemas.openxmlformats.org/officeDocument/2006/math">
                    <m:r>
                      <a:rPr lang="en-US" sz="2000" b="0" i="1" smtClean="0">
                        <a:latin typeface="Cambria Math"/>
                      </a:rPr>
                      <m:t>= </m:t>
                    </m:r>
                    <m:f>
                      <m:fPr>
                        <m:ctrlPr>
                          <a:rPr lang="en-US" sz="2000" b="0" i="1" smtClean="0">
                            <a:latin typeface="Cambria Math" panose="02040503050406030204" pitchFamily="18" charset="0"/>
                          </a:rPr>
                        </m:ctrlPr>
                      </m:fPr>
                      <m:num>
                        <m:r>
                          <a:rPr lang="en-US" sz="2000" b="0" i="1" smtClean="0">
                            <a:solidFill>
                              <a:srgbClr val="C00000"/>
                            </a:solidFill>
                            <a:latin typeface="Cambria Math"/>
                          </a:rPr>
                          <m:t>𝐹𝑃</m:t>
                        </m:r>
                      </m:num>
                      <m:den>
                        <m:r>
                          <a:rPr lang="en-US" sz="2000" i="1" smtClean="0">
                            <a:solidFill>
                              <a:srgbClr val="C00000"/>
                            </a:solidFill>
                            <a:latin typeface="Cambria Math"/>
                          </a:rPr>
                          <m:t>𝑁</m:t>
                        </m:r>
                      </m:den>
                    </m:f>
                  </m:oMath>
                </a14:m>
                <a:r>
                  <a:rPr lang="en-US" sz="1600" dirty="0" smtClean="0"/>
                  <a:t> = </a:t>
                </a:r>
                <a:r>
                  <a:rPr lang="el-GR" sz="1600" dirty="0" smtClean="0"/>
                  <a:t>α</a:t>
                </a:r>
                <a:endParaRPr lang="en-US" sz="1600" dirty="0"/>
              </a:p>
            </p:txBody>
          </p:sp>
        </mc:Choice>
        <mc:Fallback xmlns="">
          <p:sp>
            <p:nvSpPr>
              <p:cNvPr id="31" name="TextBox 30"/>
              <p:cNvSpPr txBox="1">
                <a:spLocks noRot="1" noChangeAspect="1" noMove="1" noResize="1" noEditPoints="1" noAdjustHandles="1" noChangeArrowheads="1" noChangeShapeType="1" noTextEdit="1"/>
              </p:cNvSpPr>
              <p:nvPr/>
            </p:nvSpPr>
            <p:spPr>
              <a:xfrm>
                <a:off x="381001" y="986031"/>
                <a:ext cx="4400300" cy="527773"/>
              </a:xfrm>
              <a:prstGeom prst="rect">
                <a:avLst/>
              </a:prstGeom>
              <a:blipFill rotWithShape="0">
                <a:blip r:embed="rId7"/>
                <a:stretch>
                  <a:fillRect l="-832" b="-3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81001" y="1583023"/>
                <a:ext cx="3733800" cy="527773"/>
              </a:xfrm>
              <a:prstGeom prst="rect">
                <a:avLst/>
              </a:prstGeom>
              <a:noFill/>
            </p:spPr>
            <p:txBody>
              <a:bodyPr wrap="square" rtlCol="0">
                <a:spAutoFit/>
              </a:bodyPr>
              <a:lstStyle/>
              <a:p>
                <a:r>
                  <a:rPr lang="en-US" sz="1600" b="0" dirty="0" smtClean="0"/>
                  <a:t>False negative rate (FNR) </a:t>
                </a:r>
                <a14:m>
                  <m:oMath xmlns:m="http://schemas.openxmlformats.org/officeDocument/2006/math">
                    <m:r>
                      <a:rPr lang="en-US" sz="2000" b="0" i="1" smtClean="0">
                        <a:latin typeface="Cambria Math"/>
                      </a:rPr>
                      <m:t>= </m:t>
                    </m:r>
                    <m:f>
                      <m:fPr>
                        <m:ctrlPr>
                          <a:rPr lang="en-US" sz="2000" b="0" i="1" smtClean="0">
                            <a:latin typeface="Cambria Math" panose="02040503050406030204" pitchFamily="18" charset="0"/>
                          </a:rPr>
                        </m:ctrlPr>
                      </m:fPr>
                      <m:num>
                        <m:r>
                          <a:rPr lang="en-US" sz="2000" b="0" i="1" smtClean="0">
                            <a:solidFill>
                              <a:srgbClr val="7030A0"/>
                            </a:solidFill>
                            <a:latin typeface="Cambria Math"/>
                          </a:rPr>
                          <m:t>𝐹𝑁</m:t>
                        </m:r>
                      </m:num>
                      <m:den>
                        <m:r>
                          <a:rPr lang="en-US" sz="2000" i="1" smtClean="0">
                            <a:solidFill>
                              <a:srgbClr val="00B050"/>
                            </a:solidFill>
                            <a:latin typeface="Cambria Math"/>
                          </a:rPr>
                          <m:t>𝑃</m:t>
                        </m:r>
                      </m:den>
                    </m:f>
                  </m:oMath>
                </a14:m>
                <a:r>
                  <a:rPr lang="en-US" sz="2400" dirty="0" smtClean="0"/>
                  <a:t> </a:t>
                </a:r>
                <a:r>
                  <a:rPr lang="en-US" sz="1600" dirty="0" smtClean="0"/>
                  <a:t>= </a:t>
                </a:r>
                <a:r>
                  <a:rPr lang="el-GR" sz="1600" dirty="0" smtClean="0"/>
                  <a:t>β</a:t>
                </a:r>
                <a:endParaRPr lang="en-US" sz="16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81001" y="1583023"/>
                <a:ext cx="3733800" cy="527773"/>
              </a:xfrm>
              <a:prstGeom prst="rect">
                <a:avLst/>
              </a:prstGeom>
              <a:blipFill rotWithShape="0">
                <a:blip r:embed="rId8"/>
                <a:stretch>
                  <a:fillRect l="-980" b="-3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81000" y="2164136"/>
                <a:ext cx="2987623" cy="527773"/>
              </a:xfrm>
              <a:prstGeom prst="rect">
                <a:avLst/>
              </a:prstGeom>
              <a:noFill/>
            </p:spPr>
            <p:txBody>
              <a:bodyPr wrap="square" rtlCol="0">
                <a:spAutoFit/>
              </a:bodyPr>
              <a:lstStyle/>
              <a:p>
                <a:r>
                  <a:rPr lang="en-US" sz="1600" b="0" dirty="0" smtClean="0"/>
                  <a:t>True positive rate (TPR) =  </a:t>
                </a:r>
                <a14:m>
                  <m:oMath xmlns:m="http://schemas.openxmlformats.org/officeDocument/2006/math">
                    <m:f>
                      <m:fPr>
                        <m:ctrlPr>
                          <a:rPr lang="en-US" sz="2000" b="0" i="1" smtClean="0">
                            <a:latin typeface="Cambria Math" panose="02040503050406030204" pitchFamily="18" charset="0"/>
                          </a:rPr>
                        </m:ctrlPr>
                      </m:fPr>
                      <m:num>
                        <m:r>
                          <a:rPr lang="en-US" sz="2000" b="0" i="1" smtClean="0">
                            <a:solidFill>
                              <a:srgbClr val="00B050"/>
                            </a:solidFill>
                            <a:latin typeface="Cambria Math"/>
                          </a:rPr>
                          <m:t>𝑇𝑃</m:t>
                        </m:r>
                      </m:num>
                      <m:den>
                        <m:r>
                          <a:rPr lang="en-US" sz="2000" b="0" i="1" smtClean="0">
                            <a:solidFill>
                              <a:srgbClr val="00B050"/>
                            </a:solidFill>
                            <a:latin typeface="Cambria Math"/>
                          </a:rPr>
                          <m:t>𝑃</m:t>
                        </m:r>
                      </m:den>
                    </m:f>
                  </m:oMath>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381000" y="2164136"/>
                <a:ext cx="2987623" cy="527773"/>
              </a:xfrm>
              <a:prstGeom prst="rect">
                <a:avLst/>
              </a:prstGeom>
              <a:blipFill rotWithShape="0">
                <a:blip r:embed="rId9"/>
                <a:stretch>
                  <a:fillRect l="-1224" b="-2299"/>
                </a:stretch>
              </a:blipFill>
            </p:spPr>
            <p:txBody>
              <a:bodyPr/>
              <a:lstStyle/>
              <a:p>
                <a:r>
                  <a:rPr lang="en-US">
                    <a:noFill/>
                  </a:rPr>
                  <a:t> </a:t>
                </a:r>
              </a:p>
            </p:txBody>
          </p:sp>
        </mc:Fallback>
      </mc:AlternateContent>
      <p:sp>
        <p:nvSpPr>
          <p:cNvPr id="37" name="TextBox 36"/>
          <p:cNvSpPr txBox="1"/>
          <p:nvPr/>
        </p:nvSpPr>
        <p:spPr>
          <a:xfrm>
            <a:off x="3040701" y="2270375"/>
            <a:ext cx="2573140" cy="338554"/>
          </a:xfrm>
          <a:prstGeom prst="rect">
            <a:avLst/>
          </a:prstGeom>
          <a:noFill/>
        </p:spPr>
        <p:txBody>
          <a:bodyPr wrap="none" rtlCol="0">
            <a:spAutoFit/>
          </a:bodyPr>
          <a:lstStyle/>
          <a:p>
            <a:r>
              <a:rPr lang="en-US" sz="1600" dirty="0" smtClean="0"/>
              <a:t>= Sensitivity = Recall = 1 - </a:t>
            </a:r>
            <a:r>
              <a:rPr lang="el-GR" sz="1600" dirty="0" smtClean="0"/>
              <a:t>β</a:t>
            </a:r>
            <a:endParaRPr lang="en-US" sz="1600" dirty="0"/>
          </a:p>
        </p:txBody>
      </p:sp>
      <mc:AlternateContent xmlns:mc="http://schemas.openxmlformats.org/markup-compatibility/2006" xmlns:a14="http://schemas.microsoft.com/office/drawing/2010/main">
        <mc:Choice Requires="a14">
          <p:sp>
            <p:nvSpPr>
              <p:cNvPr id="38" name="TextBox 37"/>
              <p:cNvSpPr txBox="1"/>
              <p:nvPr/>
            </p:nvSpPr>
            <p:spPr>
              <a:xfrm>
                <a:off x="381001" y="2804288"/>
                <a:ext cx="4330344" cy="527773"/>
              </a:xfrm>
              <a:prstGeom prst="rect">
                <a:avLst/>
              </a:prstGeom>
              <a:noFill/>
            </p:spPr>
            <p:txBody>
              <a:bodyPr wrap="square" rtlCol="0">
                <a:spAutoFit/>
              </a:bodyPr>
              <a:lstStyle/>
              <a:p>
                <a:r>
                  <a:rPr lang="en-US" sz="1600" b="0" dirty="0" smtClean="0"/>
                  <a:t>True negative rate (TNR) =  </a:t>
                </a:r>
                <a14:m>
                  <m:oMath xmlns:m="http://schemas.openxmlformats.org/officeDocument/2006/math">
                    <m:f>
                      <m:fPr>
                        <m:ctrlPr>
                          <a:rPr lang="en-US" sz="2000" b="0" i="1" smtClean="0">
                            <a:latin typeface="Cambria Math" panose="02040503050406030204" pitchFamily="18" charset="0"/>
                          </a:rPr>
                        </m:ctrlPr>
                      </m:fPr>
                      <m:num>
                        <m:r>
                          <a:rPr lang="en-US" sz="2000" b="0" i="1" smtClean="0">
                            <a:solidFill>
                              <a:srgbClr val="009999"/>
                            </a:solidFill>
                            <a:latin typeface="Cambria Math"/>
                          </a:rPr>
                          <m:t>𝑇𝑁</m:t>
                        </m:r>
                      </m:num>
                      <m:den>
                        <m:r>
                          <a:rPr lang="en-US" sz="2000" b="0" i="1" smtClean="0">
                            <a:solidFill>
                              <a:srgbClr val="C00000"/>
                            </a:solidFill>
                            <a:latin typeface="Cambria Math"/>
                          </a:rPr>
                          <m:t>𝑁</m:t>
                        </m:r>
                      </m:den>
                    </m:f>
                  </m:oMath>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381001" y="2804288"/>
                <a:ext cx="4330344" cy="527773"/>
              </a:xfrm>
              <a:prstGeom prst="rect">
                <a:avLst/>
              </a:prstGeom>
              <a:blipFill rotWithShape="0">
                <a:blip r:embed="rId10"/>
                <a:stretch>
                  <a:fillRect l="-845" b="-2299"/>
                </a:stretch>
              </a:blipFill>
            </p:spPr>
            <p:txBody>
              <a:bodyPr/>
              <a:lstStyle/>
              <a:p>
                <a:r>
                  <a:rPr lang="en-US">
                    <a:noFill/>
                  </a:rPr>
                  <a:t> </a:t>
                </a:r>
              </a:p>
            </p:txBody>
          </p:sp>
        </mc:Fallback>
      </mc:AlternateContent>
      <p:sp>
        <p:nvSpPr>
          <p:cNvPr id="39" name="TextBox 38"/>
          <p:cNvSpPr txBox="1"/>
          <p:nvPr/>
        </p:nvSpPr>
        <p:spPr>
          <a:xfrm>
            <a:off x="3076459" y="2901250"/>
            <a:ext cx="1843774" cy="338554"/>
          </a:xfrm>
          <a:prstGeom prst="rect">
            <a:avLst/>
          </a:prstGeom>
          <a:noFill/>
        </p:spPr>
        <p:txBody>
          <a:bodyPr wrap="none" rtlCol="0">
            <a:spAutoFit/>
          </a:bodyPr>
          <a:lstStyle/>
          <a:p>
            <a:r>
              <a:rPr lang="en-US" sz="1600" dirty="0" smtClean="0"/>
              <a:t>= Specificity = 1 - </a:t>
            </a:r>
            <a:r>
              <a:rPr lang="el-GR" sz="1600" dirty="0" smtClean="0"/>
              <a:t>α</a:t>
            </a:r>
            <a:endParaRPr lang="en-US" sz="1600" dirty="0"/>
          </a:p>
        </p:txBody>
      </p:sp>
      <mc:AlternateContent xmlns:mc="http://schemas.openxmlformats.org/markup-compatibility/2006" xmlns:a14="http://schemas.microsoft.com/office/drawing/2010/main">
        <mc:Choice Requires="a14">
          <p:sp>
            <p:nvSpPr>
              <p:cNvPr id="24" name="Rectangle 23"/>
              <p:cNvSpPr/>
              <p:nvPr/>
            </p:nvSpPr>
            <p:spPr>
              <a:xfrm>
                <a:off x="4527341" y="980967"/>
                <a:ext cx="4311859" cy="529312"/>
              </a:xfrm>
              <a:prstGeom prst="rect">
                <a:avLst/>
              </a:prstGeom>
            </p:spPr>
            <p:txBody>
              <a:bodyPr wrap="square">
                <a:spAutoFit/>
              </a:bodyPr>
              <a:lstStyle/>
              <a:p>
                <a:pPr algn="r"/>
                <a:r>
                  <a:rPr lang="en-US" sz="1600" dirty="0" smtClean="0"/>
                  <a:t>Accuracy = </a:t>
                </a:r>
                <a14:m>
                  <m:oMath xmlns:m="http://schemas.openxmlformats.org/officeDocument/2006/math">
                    <m:f>
                      <m:fPr>
                        <m:ctrlPr>
                          <a:rPr lang="en-US" sz="2000" i="1">
                            <a:latin typeface="Cambria Math" panose="02040503050406030204" pitchFamily="18" charset="0"/>
                          </a:rPr>
                        </m:ctrlPr>
                      </m:fPr>
                      <m:num>
                        <m:r>
                          <a:rPr lang="en-US" sz="2000" b="0" i="1" smtClean="0">
                            <a:solidFill>
                              <a:srgbClr val="006600"/>
                            </a:solidFill>
                            <a:latin typeface="Cambria Math"/>
                          </a:rPr>
                          <m:t>𝑇𝑃</m:t>
                        </m:r>
                        <m:r>
                          <a:rPr lang="en-US" sz="2000" b="0" i="1" smtClean="0">
                            <a:latin typeface="Cambria Math"/>
                          </a:rPr>
                          <m:t>+</m:t>
                        </m:r>
                        <m:r>
                          <a:rPr lang="en-US" sz="2000" b="0" i="1" smtClean="0">
                            <a:solidFill>
                              <a:srgbClr val="009999"/>
                            </a:solidFill>
                            <a:latin typeface="Cambria Math"/>
                          </a:rPr>
                          <m:t>𝑇𝑁</m:t>
                        </m:r>
                      </m:num>
                      <m:den>
                        <m:r>
                          <a:rPr lang="en-US" sz="2000" b="0" i="1" smtClean="0">
                            <a:solidFill>
                              <a:srgbClr val="006600"/>
                            </a:solidFill>
                            <a:latin typeface="Cambria Math"/>
                          </a:rPr>
                          <m:t>𝑃</m:t>
                        </m:r>
                        <m:r>
                          <a:rPr lang="en-US" sz="2000" b="0" i="1" smtClean="0">
                            <a:solidFill>
                              <a:schemeClr val="tx1"/>
                            </a:solidFill>
                            <a:latin typeface="Cambria Math"/>
                          </a:rPr>
                          <m:t>+</m:t>
                        </m:r>
                        <m:r>
                          <a:rPr lang="en-US" sz="2000" b="0" i="1" smtClean="0">
                            <a:solidFill>
                              <a:srgbClr val="C00000"/>
                            </a:solidFill>
                            <a:latin typeface="Cambria Math"/>
                          </a:rPr>
                          <m:t>𝑁</m:t>
                        </m:r>
                      </m:den>
                    </m:f>
                  </m:oMath>
                </a14:m>
                <a:r>
                  <a:rPr lang="en-US" sz="1600" dirty="0"/>
                  <a:t> = </a:t>
                </a:r>
                <a14:m>
                  <m:oMath xmlns:m="http://schemas.openxmlformats.org/officeDocument/2006/math">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r>
                              <a:rPr lang="en-US" sz="1600" i="1">
                                <a:solidFill>
                                  <a:srgbClr val="006600"/>
                                </a:solidFill>
                                <a:latin typeface="Cambria Math"/>
                              </a:rPr>
                              <m:t>𝑃</m:t>
                            </m:r>
                          </m:num>
                          <m:den>
                            <m:r>
                              <a:rPr lang="en-US" sz="1600" i="1">
                                <a:solidFill>
                                  <a:srgbClr val="006600"/>
                                </a:solidFill>
                                <a:latin typeface="Cambria Math"/>
                              </a:rPr>
                              <m:t>𝑃</m:t>
                            </m:r>
                            <m:r>
                              <a:rPr lang="en-US" sz="1600" i="1">
                                <a:latin typeface="Cambria Math"/>
                              </a:rPr>
                              <m:t>+</m:t>
                            </m:r>
                            <m:r>
                              <a:rPr lang="en-US" sz="1600" i="1">
                                <a:solidFill>
                                  <a:srgbClr val="C00000"/>
                                </a:solidFill>
                                <a:latin typeface="Cambria Math"/>
                              </a:rPr>
                              <m:t>𝑁</m:t>
                            </m:r>
                          </m:den>
                        </m:f>
                      </m:e>
                    </m:d>
                    <m:r>
                      <a:rPr lang="en-US" sz="1600" b="0" i="1" smtClean="0">
                        <a:solidFill>
                          <a:srgbClr val="006600"/>
                        </a:solidFill>
                        <a:latin typeface="Cambria Math"/>
                      </a:rPr>
                      <m:t>𝑇𝑃𝑅</m:t>
                    </m:r>
                    <m:r>
                      <a:rPr lang="en-US" sz="1600" i="1">
                        <a:solidFill>
                          <a:srgbClr val="006600"/>
                        </a:solidFill>
                        <a:latin typeface="Cambria Math"/>
                      </a:rPr>
                      <m:t> </m:t>
                    </m:r>
                  </m:oMath>
                </a14:m>
                <a:r>
                  <a:rPr lang="en-US" sz="1600" dirty="0"/>
                  <a:t>+ </a:t>
                </a:r>
                <a14:m>
                  <m:oMath xmlns:m="http://schemas.openxmlformats.org/officeDocument/2006/math">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r>
                              <a:rPr lang="en-US" sz="1600" i="1">
                                <a:solidFill>
                                  <a:srgbClr val="006600"/>
                                </a:solidFill>
                                <a:latin typeface="Cambria Math"/>
                              </a:rPr>
                              <m:t>𝑁</m:t>
                            </m:r>
                          </m:num>
                          <m:den>
                            <m:r>
                              <a:rPr lang="en-US" sz="1600" i="1">
                                <a:solidFill>
                                  <a:srgbClr val="006600"/>
                                </a:solidFill>
                                <a:latin typeface="Cambria Math"/>
                              </a:rPr>
                              <m:t>𝑃</m:t>
                            </m:r>
                            <m:r>
                              <a:rPr lang="en-US" sz="1600" i="1">
                                <a:latin typeface="Cambria Math"/>
                              </a:rPr>
                              <m:t>+</m:t>
                            </m:r>
                            <m:r>
                              <a:rPr lang="en-US" sz="1600" i="1">
                                <a:solidFill>
                                  <a:srgbClr val="C00000"/>
                                </a:solidFill>
                                <a:latin typeface="Cambria Math"/>
                              </a:rPr>
                              <m:t>𝑁</m:t>
                            </m:r>
                          </m:den>
                        </m:f>
                      </m:e>
                    </m:d>
                    <m:r>
                      <a:rPr lang="en-US" sz="1600" b="0" i="1" smtClean="0">
                        <a:solidFill>
                          <a:srgbClr val="C00000"/>
                        </a:solidFill>
                        <a:latin typeface="Cambria Math"/>
                      </a:rPr>
                      <m:t>𝑇𝑁𝑅</m:t>
                    </m:r>
                  </m:oMath>
                </a14:m>
                <a:endParaRPr lang="en-US" sz="1600" dirty="0"/>
              </a:p>
            </p:txBody>
          </p:sp>
        </mc:Choice>
        <mc:Fallback xmlns="">
          <p:sp>
            <p:nvSpPr>
              <p:cNvPr id="24" name="Rectangle 23"/>
              <p:cNvSpPr>
                <a:spLocks noRot="1" noChangeAspect="1" noMove="1" noResize="1" noEditPoints="1" noAdjustHandles="1" noChangeArrowheads="1" noChangeShapeType="1" noTextEdit="1"/>
              </p:cNvSpPr>
              <p:nvPr/>
            </p:nvSpPr>
            <p:spPr>
              <a:xfrm>
                <a:off x="4527341" y="980967"/>
                <a:ext cx="4311859" cy="529312"/>
              </a:xfrm>
              <a:prstGeom prst="rect">
                <a:avLst/>
              </a:prstGeom>
              <a:blipFill rotWithShape="0">
                <a:blip r:embed="rId11"/>
                <a:stretch>
                  <a:fillRect b="-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4755941" y="1572332"/>
                <a:ext cx="4083259" cy="529312"/>
              </a:xfrm>
              <a:prstGeom prst="rect">
                <a:avLst/>
              </a:prstGeom>
            </p:spPr>
            <p:txBody>
              <a:bodyPr wrap="square">
                <a:spAutoFit/>
              </a:bodyPr>
              <a:lstStyle/>
              <a:p>
                <a:pPr algn="r"/>
                <a:r>
                  <a:rPr lang="en-US" sz="1600" dirty="0" smtClean="0"/>
                  <a:t>Error rate = </a:t>
                </a:r>
                <a14:m>
                  <m:oMath xmlns:m="http://schemas.openxmlformats.org/officeDocument/2006/math">
                    <m:f>
                      <m:fPr>
                        <m:ctrlPr>
                          <a:rPr lang="en-US" sz="2000" i="1">
                            <a:latin typeface="Cambria Math" panose="02040503050406030204" pitchFamily="18" charset="0"/>
                          </a:rPr>
                        </m:ctrlPr>
                      </m:fPr>
                      <m:num>
                        <m:r>
                          <a:rPr lang="en-US" sz="2000" b="0" i="1" smtClean="0">
                            <a:solidFill>
                              <a:srgbClr val="C00000"/>
                            </a:solidFill>
                            <a:latin typeface="Cambria Math"/>
                          </a:rPr>
                          <m:t>𝐹𝑃</m:t>
                        </m:r>
                        <m:r>
                          <a:rPr lang="en-US" sz="2000" b="0" i="1" smtClean="0">
                            <a:latin typeface="Cambria Math"/>
                          </a:rPr>
                          <m:t>+</m:t>
                        </m:r>
                        <m:r>
                          <a:rPr lang="en-US" sz="2000" i="1">
                            <a:solidFill>
                              <a:srgbClr val="7030A0"/>
                            </a:solidFill>
                            <a:latin typeface="Cambria Math"/>
                          </a:rPr>
                          <m:t>𝐹𝑁</m:t>
                        </m:r>
                      </m:num>
                      <m:den>
                        <m:r>
                          <a:rPr lang="en-US" sz="2000" b="0" i="1" smtClean="0">
                            <a:solidFill>
                              <a:srgbClr val="006600"/>
                            </a:solidFill>
                            <a:latin typeface="Cambria Math"/>
                          </a:rPr>
                          <m:t>𝑃</m:t>
                        </m:r>
                        <m:r>
                          <a:rPr lang="en-US" sz="2000" b="0" i="1" smtClean="0">
                            <a:solidFill>
                              <a:schemeClr val="tx1"/>
                            </a:solidFill>
                            <a:latin typeface="Cambria Math"/>
                          </a:rPr>
                          <m:t>+</m:t>
                        </m:r>
                        <m:r>
                          <a:rPr lang="en-US" sz="2000" b="0" i="1" smtClean="0">
                            <a:solidFill>
                              <a:srgbClr val="C00000"/>
                            </a:solidFill>
                            <a:latin typeface="Cambria Math"/>
                          </a:rPr>
                          <m:t>𝑁</m:t>
                        </m:r>
                      </m:den>
                    </m:f>
                  </m:oMath>
                </a14:m>
                <a:endParaRPr lang="en-US" sz="1600" dirty="0"/>
              </a:p>
            </p:txBody>
          </p:sp>
        </mc:Choice>
        <mc:Fallback xmlns="">
          <p:sp>
            <p:nvSpPr>
              <p:cNvPr id="40" name="Rectangle 39"/>
              <p:cNvSpPr>
                <a:spLocks noRot="1" noChangeAspect="1" noMove="1" noResize="1" noEditPoints="1" noAdjustHandles="1" noChangeArrowheads="1" noChangeShapeType="1" noTextEdit="1"/>
              </p:cNvSpPr>
              <p:nvPr/>
            </p:nvSpPr>
            <p:spPr>
              <a:xfrm>
                <a:off x="4755941" y="1572332"/>
                <a:ext cx="4083259" cy="529312"/>
              </a:xfrm>
              <a:prstGeom prst="rect">
                <a:avLst/>
              </a:prstGeom>
              <a:blipFill rotWithShape="0">
                <a:blip r:embed="rId12"/>
                <a:stretch>
                  <a:fillRect b="-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7299959" y="2181932"/>
                <a:ext cx="1539241" cy="529312"/>
              </a:xfrm>
              <a:prstGeom prst="rect">
                <a:avLst/>
              </a:prstGeom>
            </p:spPr>
            <p:txBody>
              <a:bodyPr wrap="square">
                <a:spAutoFit/>
              </a:bodyPr>
              <a:lstStyle/>
              <a:p>
                <a:pPr algn="r"/>
                <a:r>
                  <a:rPr lang="en-US" sz="1600" dirty="0" smtClean="0"/>
                  <a:t>Precision = </a:t>
                </a:r>
                <a14:m>
                  <m:oMath xmlns:m="http://schemas.openxmlformats.org/officeDocument/2006/math">
                    <m:f>
                      <m:fPr>
                        <m:ctrlPr>
                          <a:rPr lang="en-US" sz="2000" i="1">
                            <a:latin typeface="Cambria Math" panose="02040503050406030204" pitchFamily="18" charset="0"/>
                          </a:rPr>
                        </m:ctrlPr>
                      </m:fPr>
                      <m:num>
                        <m:r>
                          <a:rPr lang="en-US" sz="2000" b="0" i="1" smtClean="0">
                            <a:solidFill>
                              <a:srgbClr val="006600"/>
                            </a:solidFill>
                            <a:latin typeface="Cambria Math"/>
                          </a:rPr>
                          <m:t>𝑇𝑃</m:t>
                        </m:r>
                      </m:num>
                      <m:den>
                        <m:acc>
                          <m:accPr>
                            <m:chr m:val="̂"/>
                            <m:ctrlPr>
                              <a:rPr lang="en-US" sz="2000" b="0" i="1" smtClean="0">
                                <a:solidFill>
                                  <a:srgbClr val="006600"/>
                                </a:solidFill>
                                <a:latin typeface="Cambria Math" panose="02040503050406030204" pitchFamily="18" charset="0"/>
                              </a:rPr>
                            </m:ctrlPr>
                          </m:accPr>
                          <m:e>
                            <m:r>
                              <a:rPr lang="en-US" sz="2000" b="0" i="1" smtClean="0">
                                <a:solidFill>
                                  <a:srgbClr val="006600"/>
                                </a:solidFill>
                                <a:latin typeface="Cambria Math"/>
                              </a:rPr>
                              <m:t>𝑃</m:t>
                            </m:r>
                          </m:e>
                        </m:acc>
                      </m:den>
                    </m:f>
                  </m:oMath>
                </a14:m>
                <a:endParaRPr lang="en-US" sz="1600" dirty="0"/>
              </a:p>
            </p:txBody>
          </p:sp>
        </mc:Choice>
        <mc:Fallback xmlns="">
          <p:sp>
            <p:nvSpPr>
              <p:cNvPr id="41" name="Rectangle 40"/>
              <p:cNvSpPr>
                <a:spLocks noRot="1" noChangeAspect="1" noMove="1" noResize="1" noEditPoints="1" noAdjustHandles="1" noChangeArrowheads="1" noChangeShapeType="1" noTextEdit="1"/>
              </p:cNvSpPr>
              <p:nvPr/>
            </p:nvSpPr>
            <p:spPr>
              <a:xfrm>
                <a:off x="7299959" y="2181932"/>
                <a:ext cx="1539241" cy="529312"/>
              </a:xfrm>
              <a:prstGeom prst="rect">
                <a:avLst/>
              </a:prstGeom>
              <a:blipFill rotWithShape="0">
                <a:blip r:embed="rId13"/>
                <a:stretch>
                  <a:fillRect r="-9091" b="-2299"/>
                </a:stretch>
              </a:blipFill>
            </p:spPr>
            <p:txBody>
              <a:bodyPr/>
              <a:lstStyle/>
              <a:p>
                <a:r>
                  <a:rPr lang="en-US">
                    <a:noFill/>
                  </a:rPr>
                  <a:t> </a:t>
                </a:r>
              </a:p>
            </p:txBody>
          </p:sp>
        </mc:Fallback>
      </mc:AlternateContent>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99186232"/>
      </p:ext>
    </p:extLst>
  </p:cSld>
  <p:clrMapOvr>
    <a:masterClrMapping/>
  </p:clrMapOvr>
  <mc:AlternateContent xmlns:mc="http://schemas.openxmlformats.org/markup-compatibility/2006" xmlns:p14="http://schemas.microsoft.com/office/powerpoint/2010/main">
    <mc:Choice Requires="p14">
      <p:transition spd="slow" p14:dur="2000" advTm="28784"/>
    </mc:Choice>
    <mc:Fallback xmlns="">
      <p:transition spd="slow" advTm="28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 plot</a:t>
            </a:r>
            <a:endParaRPr lang="en-US" dirty="0"/>
          </a:p>
        </p:txBody>
      </p:sp>
      <p:sp>
        <p:nvSpPr>
          <p:cNvPr id="3" name="Content Placeholder 2"/>
          <p:cNvSpPr>
            <a:spLocks noGrp="1"/>
          </p:cNvSpPr>
          <p:nvPr>
            <p:ph idx="1"/>
          </p:nvPr>
        </p:nvSpPr>
        <p:spPr>
          <a:xfrm>
            <a:off x="457200" y="1066800"/>
            <a:ext cx="8229599" cy="2514600"/>
          </a:xfrm>
        </p:spPr>
        <p:txBody>
          <a:bodyPr/>
          <a:lstStyle/>
          <a:p>
            <a:pPr>
              <a:buClr>
                <a:schemeClr val="tx1"/>
              </a:buClr>
            </a:pPr>
            <a:r>
              <a:rPr lang="en-US" dirty="0" smtClean="0"/>
              <a:t>It’s very important to understand </a:t>
            </a:r>
            <a:r>
              <a:rPr lang="en-US" dirty="0" smtClean="0">
                <a:solidFill>
                  <a:srgbClr val="800000"/>
                </a:solidFill>
              </a:rPr>
              <a:t>contingency tables </a:t>
            </a:r>
            <a:r>
              <a:rPr lang="en-US" dirty="0" smtClean="0"/>
              <a:t>and the values derived from them (</a:t>
            </a:r>
            <a:r>
              <a:rPr lang="en-US" dirty="0" smtClean="0">
                <a:solidFill>
                  <a:srgbClr val="006600"/>
                </a:solidFill>
              </a:rPr>
              <a:t>false positive rate, accuracy, error rate, precision, etc.</a:t>
            </a:r>
            <a:r>
              <a:rPr lang="en-US" dirty="0" smtClean="0"/>
              <a:t>)</a:t>
            </a:r>
          </a:p>
          <a:p>
            <a:r>
              <a:rPr lang="en-US" dirty="0" smtClean="0"/>
              <a:t>The </a:t>
            </a:r>
            <a:r>
              <a:rPr lang="en-US" dirty="0" smtClean="0">
                <a:solidFill>
                  <a:srgbClr val="800000"/>
                </a:solidFill>
              </a:rPr>
              <a:t>coverage plot</a:t>
            </a:r>
            <a:r>
              <a:rPr lang="en-US" dirty="0" smtClean="0"/>
              <a:t> provides a way to visualize classifier performance: </a:t>
            </a:r>
            <a:r>
              <a:rPr lang="en-US" dirty="0" smtClean="0">
                <a:solidFill>
                  <a:srgbClr val="000099"/>
                </a:solidFill>
              </a:rPr>
              <a:t>{ P, N, TP, FP }</a:t>
            </a:r>
          </a:p>
          <a:p>
            <a:pPr lvl="1"/>
            <a:r>
              <a:rPr lang="en-US" dirty="0" smtClean="0"/>
              <a:t>A contingency table becomes </a:t>
            </a:r>
            <a:r>
              <a:rPr lang="en-US" dirty="0" smtClean="0">
                <a:solidFill>
                  <a:srgbClr val="006600"/>
                </a:solidFill>
              </a:rPr>
              <a:t>a single point </a:t>
            </a:r>
            <a:r>
              <a:rPr lang="en-US" dirty="0" smtClean="0"/>
              <a:t>in a coverage plot</a:t>
            </a:r>
          </a:p>
          <a:p>
            <a:pPr marL="0" indent="0">
              <a:buNone/>
            </a:pPr>
            <a:endParaRPr lang="en-US" dirty="0" smtClean="0"/>
          </a:p>
          <a:p>
            <a:endParaRPr lang="en-US" dirty="0"/>
          </a:p>
        </p:txBody>
      </p:sp>
      <p:sp>
        <p:nvSpPr>
          <p:cNvPr id="4" name="Slide Number Placeholder 3"/>
          <p:cNvSpPr>
            <a:spLocks noGrp="1"/>
          </p:cNvSpPr>
          <p:nvPr>
            <p:ph type="sldNum" sz="quarter" idx="4"/>
          </p:nvPr>
        </p:nvSpPr>
        <p:spPr/>
        <p:txBody>
          <a:bodyPr/>
          <a:lstStyle/>
          <a:p>
            <a:fld id="{D8EBC6CF-16CA-46A0-BD95-D4B5553FB128}" type="slidenum">
              <a:rPr lang="en-US" smtClean="0"/>
              <a:pPr/>
              <a:t>22</a:t>
            </a:fld>
            <a:endParaRPr lang="en-US" dirty="0"/>
          </a:p>
        </p:txBody>
      </p:sp>
      <p:sp>
        <p:nvSpPr>
          <p:cNvPr id="5" name="Rectangle 4"/>
          <p:cNvSpPr/>
          <p:nvPr/>
        </p:nvSpPr>
        <p:spPr bwMode="auto">
          <a:xfrm>
            <a:off x="1480392" y="3886200"/>
            <a:ext cx="3810000" cy="2438400"/>
          </a:xfrm>
          <a:prstGeom prst="rect">
            <a:avLst/>
          </a:prstGeom>
          <a:solidFill>
            <a:srgbClr val="E4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6" name="TextBox 5"/>
          <p:cNvSpPr txBox="1"/>
          <p:nvPr/>
        </p:nvSpPr>
        <p:spPr>
          <a:xfrm>
            <a:off x="1343175" y="6281857"/>
            <a:ext cx="274434" cy="307777"/>
          </a:xfrm>
          <a:prstGeom prst="rect">
            <a:avLst/>
          </a:prstGeom>
          <a:noFill/>
        </p:spPr>
        <p:txBody>
          <a:bodyPr wrap="none" rtlCol="0">
            <a:spAutoFit/>
          </a:bodyPr>
          <a:lstStyle/>
          <a:p>
            <a:pPr>
              <a:buNone/>
            </a:pPr>
            <a:r>
              <a:rPr lang="en-US" sz="1400" dirty="0" smtClean="0"/>
              <a:t>0</a:t>
            </a:r>
            <a:endParaRPr lang="en-US" sz="1400" dirty="0"/>
          </a:p>
        </p:txBody>
      </p:sp>
      <p:sp>
        <p:nvSpPr>
          <p:cNvPr id="7" name="TextBox 6"/>
          <p:cNvSpPr txBox="1"/>
          <p:nvPr/>
        </p:nvSpPr>
        <p:spPr>
          <a:xfrm>
            <a:off x="5153175" y="6281857"/>
            <a:ext cx="304892" cy="307777"/>
          </a:xfrm>
          <a:prstGeom prst="rect">
            <a:avLst/>
          </a:prstGeom>
          <a:noFill/>
        </p:spPr>
        <p:txBody>
          <a:bodyPr wrap="none" rtlCol="0">
            <a:spAutoFit/>
          </a:bodyPr>
          <a:lstStyle/>
          <a:p>
            <a:pPr>
              <a:buNone/>
            </a:pPr>
            <a:r>
              <a:rPr lang="en-US" sz="1400" i="1" dirty="0" smtClean="0"/>
              <a:t>N</a:t>
            </a:r>
            <a:endParaRPr lang="en-US" sz="1400" i="1" dirty="0"/>
          </a:p>
        </p:txBody>
      </p:sp>
      <p:sp>
        <p:nvSpPr>
          <p:cNvPr id="8" name="TextBox 7"/>
          <p:cNvSpPr txBox="1"/>
          <p:nvPr/>
        </p:nvSpPr>
        <p:spPr>
          <a:xfrm>
            <a:off x="1196340" y="3732311"/>
            <a:ext cx="293670" cy="307777"/>
          </a:xfrm>
          <a:prstGeom prst="rect">
            <a:avLst/>
          </a:prstGeom>
          <a:noFill/>
        </p:spPr>
        <p:txBody>
          <a:bodyPr wrap="none" rtlCol="0">
            <a:spAutoFit/>
          </a:bodyPr>
          <a:lstStyle/>
          <a:p>
            <a:pPr>
              <a:buNone/>
            </a:pPr>
            <a:r>
              <a:rPr lang="en-US" sz="1400" i="1" dirty="0" smtClean="0"/>
              <a:t>P</a:t>
            </a:r>
            <a:endParaRPr lang="en-US" sz="1400" i="1" dirty="0"/>
          </a:p>
        </p:txBody>
      </p:sp>
      <p:sp>
        <p:nvSpPr>
          <p:cNvPr id="9" name="TextBox 8"/>
          <p:cNvSpPr txBox="1"/>
          <p:nvPr/>
        </p:nvSpPr>
        <p:spPr>
          <a:xfrm>
            <a:off x="1196340" y="6170711"/>
            <a:ext cx="274434" cy="307777"/>
          </a:xfrm>
          <a:prstGeom prst="rect">
            <a:avLst/>
          </a:prstGeom>
          <a:noFill/>
        </p:spPr>
        <p:txBody>
          <a:bodyPr wrap="none" rtlCol="0">
            <a:spAutoFit/>
          </a:bodyPr>
          <a:lstStyle/>
          <a:p>
            <a:pPr>
              <a:buNone/>
            </a:pPr>
            <a:r>
              <a:rPr lang="en-US" sz="1400" dirty="0" smtClean="0"/>
              <a:t>0</a:t>
            </a:r>
            <a:endParaRPr lang="en-US" sz="1400" dirty="0"/>
          </a:p>
        </p:txBody>
      </p:sp>
      <p:sp>
        <p:nvSpPr>
          <p:cNvPr id="10" name="Oval 9"/>
          <p:cNvSpPr/>
          <p:nvPr/>
        </p:nvSpPr>
        <p:spPr bwMode="auto">
          <a:xfrm>
            <a:off x="2623392" y="4648200"/>
            <a:ext cx="73152" cy="73152"/>
          </a:xfrm>
          <a:prstGeom prst="ellipse">
            <a:avLst/>
          </a:prstGeom>
          <a:solidFill>
            <a:srgbClr val="0000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cxnSp>
        <p:nvCxnSpPr>
          <p:cNvPr id="12" name="Straight Connector 11"/>
          <p:cNvCxnSpPr/>
          <p:nvPr/>
        </p:nvCxnSpPr>
        <p:spPr bwMode="auto">
          <a:xfrm flipH="1" flipV="1">
            <a:off x="1490010" y="4671060"/>
            <a:ext cx="1144095" cy="10713"/>
          </a:xfrm>
          <a:prstGeom prst="line">
            <a:avLst/>
          </a:prstGeom>
          <a:noFill/>
          <a:ln w="3175" cap="flat" cmpd="sng" algn="ctr">
            <a:solidFill>
              <a:schemeClr val="tx1">
                <a:lumMod val="50000"/>
                <a:lumOff val="50000"/>
              </a:schemeClr>
            </a:solidFill>
            <a:prstDash val="solid"/>
            <a:round/>
            <a:headEnd type="none" w="med" len="med"/>
            <a:tailEnd type="none" w="med" len="med"/>
          </a:ln>
          <a:effectLst/>
        </p:spPr>
      </p:cxnSp>
      <p:cxnSp>
        <p:nvCxnSpPr>
          <p:cNvPr id="13" name="Straight Connector 12"/>
          <p:cNvCxnSpPr/>
          <p:nvPr/>
        </p:nvCxnSpPr>
        <p:spPr bwMode="auto">
          <a:xfrm>
            <a:off x="2669112" y="4700016"/>
            <a:ext cx="0" cy="1624584"/>
          </a:xfrm>
          <a:prstGeom prst="line">
            <a:avLst/>
          </a:prstGeom>
          <a:noFill/>
          <a:ln w="3175" cap="flat" cmpd="sng" algn="ctr">
            <a:solidFill>
              <a:schemeClr val="tx1">
                <a:lumMod val="50000"/>
                <a:lumOff val="50000"/>
              </a:schemeClr>
            </a:solidFill>
            <a:prstDash val="solid"/>
            <a:round/>
            <a:headEnd type="none" w="med" len="med"/>
            <a:tailEnd type="none" w="med" len="med"/>
          </a:ln>
          <a:effectLst/>
        </p:spPr>
      </p:cxnSp>
      <p:sp>
        <p:nvSpPr>
          <p:cNvPr id="16" name="TextBox 15"/>
          <p:cNvSpPr txBox="1"/>
          <p:nvPr/>
        </p:nvSpPr>
        <p:spPr>
          <a:xfrm>
            <a:off x="1143000" y="4517171"/>
            <a:ext cx="393056" cy="307777"/>
          </a:xfrm>
          <a:prstGeom prst="rect">
            <a:avLst/>
          </a:prstGeom>
          <a:noFill/>
        </p:spPr>
        <p:txBody>
          <a:bodyPr wrap="none" rtlCol="0">
            <a:spAutoFit/>
          </a:bodyPr>
          <a:lstStyle/>
          <a:p>
            <a:pPr>
              <a:buNone/>
            </a:pPr>
            <a:r>
              <a:rPr lang="en-US" sz="1400" i="1" dirty="0" smtClean="0"/>
              <a:t>TP</a:t>
            </a:r>
            <a:endParaRPr lang="en-US" sz="1400" i="1" dirty="0"/>
          </a:p>
        </p:txBody>
      </p:sp>
      <p:sp>
        <p:nvSpPr>
          <p:cNvPr id="17" name="TextBox 16"/>
          <p:cNvSpPr txBox="1"/>
          <p:nvPr/>
        </p:nvSpPr>
        <p:spPr>
          <a:xfrm>
            <a:off x="2472584" y="6290965"/>
            <a:ext cx="402674" cy="307777"/>
          </a:xfrm>
          <a:prstGeom prst="rect">
            <a:avLst/>
          </a:prstGeom>
          <a:noFill/>
        </p:spPr>
        <p:txBody>
          <a:bodyPr wrap="none" rtlCol="0">
            <a:spAutoFit/>
          </a:bodyPr>
          <a:lstStyle/>
          <a:p>
            <a:pPr>
              <a:buNone/>
            </a:pPr>
            <a:r>
              <a:rPr lang="en-US" sz="1400" i="1" dirty="0" smtClean="0"/>
              <a:t>FP</a:t>
            </a:r>
            <a:endParaRPr lang="en-US" sz="1400" i="1" dirty="0"/>
          </a:p>
        </p:txBody>
      </p:sp>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nvPr>
            </p:nvGraphicFramePr>
            <p:xfrm>
              <a:off x="6030265" y="4267233"/>
              <a:ext cx="2656535" cy="1752567"/>
            </p:xfrm>
            <a:graphic>
              <a:graphicData uri="http://schemas.openxmlformats.org/drawingml/2006/table">
                <a:tbl>
                  <a:tblPr firstRow="1" bandRow="1">
                    <a:tableStyleId>{2D5ABB26-0587-4C30-8999-92F81FD0307C}</a:tableStyleId>
                  </a:tblPr>
                  <a:tblGrid>
                    <a:gridCol w="350277">
                      <a:extLst>
                        <a:ext uri="{9D8B030D-6E8A-4147-A177-3AD203B41FA5}">
                          <a16:colId xmlns:a16="http://schemas.microsoft.com/office/drawing/2014/main" val="20000"/>
                        </a:ext>
                      </a:extLst>
                    </a:gridCol>
                    <a:gridCol w="672263">
                      <a:extLst>
                        <a:ext uri="{9D8B030D-6E8A-4147-A177-3AD203B41FA5}">
                          <a16:colId xmlns:a16="http://schemas.microsoft.com/office/drawing/2014/main" val="20001"/>
                        </a:ext>
                      </a:extLst>
                    </a:gridCol>
                    <a:gridCol w="724991">
                      <a:extLst>
                        <a:ext uri="{9D8B030D-6E8A-4147-A177-3AD203B41FA5}">
                          <a16:colId xmlns:a16="http://schemas.microsoft.com/office/drawing/2014/main" val="20002"/>
                        </a:ext>
                      </a:extLst>
                    </a:gridCol>
                    <a:gridCol w="909004">
                      <a:extLst>
                        <a:ext uri="{9D8B030D-6E8A-4147-A177-3AD203B41FA5}">
                          <a16:colId xmlns:a16="http://schemas.microsoft.com/office/drawing/2014/main" val="20003"/>
                        </a:ext>
                      </a:extLst>
                    </a:gridCol>
                  </a:tblGrid>
                  <a:tr h="387989">
                    <a:tc>
                      <a:txBody>
                        <a:bodyPr/>
                        <a:lstStyle/>
                        <a:p>
                          <a:pPr algn="ctr"/>
                          <a:endParaRPr lang="en-US" sz="105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dirty="0" smtClean="0"/>
                            <a:t>1</a:t>
                          </a:r>
                          <a:endParaRPr lang="en-US" sz="105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dirty="0" smtClean="0"/>
                            <a:t>0</a:t>
                          </a:r>
                          <a:endParaRPr lang="en-US" sz="105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5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2936">
                    <a:tc>
                      <a:txBody>
                        <a:bodyPr/>
                        <a:lstStyle/>
                        <a:p>
                          <a:pPr algn="ctr"/>
                          <a:r>
                            <a:rPr lang="en-US" sz="1050" dirty="0" smtClean="0"/>
                            <a:t>1</a:t>
                          </a:r>
                          <a:endParaRPr lang="en-US" sz="105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dirty="0" smtClean="0">
                              <a:solidFill>
                                <a:srgbClr val="00B050"/>
                              </a:solidFill>
                            </a:rPr>
                            <a:t>TP</a:t>
                          </a:r>
                          <a:endParaRPr lang="en-US" sz="1050" dirty="0">
                            <a:solidFill>
                              <a:srgbClr val="00B05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050" dirty="0" smtClean="0">
                              <a:solidFill>
                                <a:srgbClr val="C00000"/>
                              </a:solidFill>
                            </a:rPr>
                            <a:t>FP</a:t>
                          </a:r>
                          <a:endParaRPr lang="en-US" sz="1050" dirty="0">
                            <a:solidFill>
                              <a:srgbClr val="C0000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i="1" dirty="0" smtClean="0">
                              <a:solidFill>
                                <a:srgbClr val="00B050"/>
                              </a:solidFill>
                            </a:rPr>
                            <a:t>Estimated positive </a:t>
                          </a:r>
                          <a14:m>
                            <m:oMath xmlns:m="http://schemas.openxmlformats.org/officeDocument/2006/math">
                              <m:acc>
                                <m:accPr>
                                  <m:chr m:val="̂"/>
                                  <m:ctrlPr>
                                    <a:rPr lang="en-US" sz="900" i="1" smtClean="0">
                                      <a:solidFill>
                                        <a:srgbClr val="00B050"/>
                                      </a:solidFill>
                                      <a:latin typeface="Cambria Math" panose="02040503050406030204" pitchFamily="18" charset="0"/>
                                    </a:rPr>
                                  </m:ctrlPr>
                                </m:accPr>
                                <m:e>
                                  <m:r>
                                    <a:rPr lang="en-US" sz="900" b="0" i="1" smtClean="0">
                                      <a:solidFill>
                                        <a:srgbClr val="00B050"/>
                                      </a:solidFill>
                                      <a:latin typeface="Cambria Math"/>
                                    </a:rPr>
                                    <m:t>𝑃</m:t>
                                  </m:r>
                                </m:e>
                              </m:acc>
                            </m:oMath>
                          </a14:m>
                          <a:endParaRPr lang="en-US" sz="900" i="1" dirty="0">
                            <a:solidFill>
                              <a:srgbClr val="00B05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02936">
                    <a:tc>
                      <a:txBody>
                        <a:bodyPr/>
                        <a:lstStyle/>
                        <a:p>
                          <a:pPr algn="ctr"/>
                          <a:r>
                            <a:rPr lang="en-US" sz="1050" dirty="0" smtClean="0"/>
                            <a:t>0</a:t>
                          </a:r>
                          <a:endParaRPr lang="en-US" sz="105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dirty="0" smtClean="0">
                              <a:solidFill>
                                <a:srgbClr val="7030A0"/>
                              </a:solidFill>
                            </a:rPr>
                            <a:t>FN</a:t>
                          </a:r>
                          <a:endParaRPr lang="en-US" sz="1050" dirty="0">
                            <a:solidFill>
                              <a:srgbClr val="7030A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050" dirty="0" smtClean="0">
                              <a:solidFill>
                                <a:srgbClr val="009999"/>
                              </a:solidFill>
                            </a:rPr>
                            <a:t>TN</a:t>
                          </a:r>
                          <a:endParaRPr lang="en-US" sz="1050" dirty="0">
                            <a:solidFill>
                              <a:srgbClr val="009999"/>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900" i="1" dirty="0" smtClean="0">
                              <a:solidFill>
                                <a:srgbClr val="C00000"/>
                              </a:solidFill>
                            </a:rPr>
                            <a:t>Estimated negative</a:t>
                          </a:r>
                          <a14:m>
                            <m:oMath xmlns:m="http://schemas.openxmlformats.org/officeDocument/2006/math">
                              <m:r>
                                <a:rPr lang="en-US" sz="900" b="0" i="1" smtClean="0">
                                  <a:solidFill>
                                    <a:srgbClr val="C00000"/>
                                  </a:solidFill>
                                  <a:latin typeface="Cambria Math"/>
                                </a:rPr>
                                <m:t> </m:t>
                              </m:r>
                              <m:acc>
                                <m:accPr>
                                  <m:chr m:val="̂"/>
                                  <m:ctrlPr>
                                    <a:rPr lang="en-US" sz="900" i="1" smtClean="0">
                                      <a:solidFill>
                                        <a:srgbClr val="C00000"/>
                                      </a:solidFill>
                                      <a:latin typeface="Cambria Math" panose="02040503050406030204" pitchFamily="18" charset="0"/>
                                    </a:rPr>
                                  </m:ctrlPr>
                                </m:accPr>
                                <m:e>
                                  <m:r>
                                    <a:rPr lang="en-US" sz="900" b="0" i="1" smtClean="0">
                                      <a:solidFill>
                                        <a:srgbClr val="C00000"/>
                                      </a:solidFill>
                                      <a:latin typeface="Cambria Math"/>
                                    </a:rPr>
                                    <m:t>𝑁</m:t>
                                  </m:r>
                                </m:e>
                              </m:acc>
                            </m:oMath>
                          </a14:m>
                          <a:endParaRPr lang="en-US" sz="900" i="1" dirty="0" smtClean="0">
                            <a:solidFill>
                              <a:srgbClr val="C0000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58706">
                    <a:tc>
                      <a:txBody>
                        <a:bodyPr/>
                        <a:lstStyle/>
                        <a:p>
                          <a:pPr algn="ctr"/>
                          <a:endParaRPr lang="en-US" sz="105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i="1" dirty="0" smtClean="0">
                              <a:solidFill>
                                <a:srgbClr val="00B050"/>
                              </a:solidFill>
                            </a:rPr>
                            <a:t>Positives P</a:t>
                          </a:r>
                          <a:endParaRPr lang="en-US" sz="900" i="1" dirty="0">
                            <a:solidFill>
                              <a:srgbClr val="00B05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i="1" dirty="0" smtClean="0">
                              <a:solidFill>
                                <a:srgbClr val="C00000"/>
                              </a:solidFill>
                            </a:rPr>
                            <a:t>Negatives</a:t>
                          </a:r>
                          <a:r>
                            <a:rPr lang="en-US" sz="900" i="1" baseline="0" dirty="0" smtClean="0">
                              <a:solidFill>
                                <a:srgbClr val="C00000"/>
                              </a:solidFill>
                            </a:rPr>
                            <a:t> N</a:t>
                          </a:r>
                          <a:endParaRPr lang="en-US" sz="800" dirty="0">
                            <a:solidFill>
                              <a:srgbClr val="C0000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dirty="0" smtClean="0">
                              <a:solidFill>
                                <a:schemeClr val="tx1"/>
                              </a:solidFill>
                            </a:rPr>
                            <a:t>TOTAL</a:t>
                          </a:r>
                          <a:endParaRPr lang="en-US" sz="1050" dirty="0">
                            <a:solidFill>
                              <a:schemeClr val="tx1"/>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3702059974"/>
                  </p:ext>
                </p:extLst>
              </p:nvPr>
            </p:nvGraphicFramePr>
            <p:xfrm>
              <a:off x="6030265" y="4267233"/>
              <a:ext cx="2656535" cy="1752567"/>
            </p:xfrm>
            <a:graphic>
              <a:graphicData uri="http://schemas.openxmlformats.org/drawingml/2006/table">
                <a:tbl>
                  <a:tblPr firstRow="1" bandRow="1">
                    <a:tableStyleId>{2D5ABB26-0587-4C30-8999-92F81FD0307C}</a:tableStyleId>
                  </a:tblPr>
                  <a:tblGrid>
                    <a:gridCol w="350277"/>
                    <a:gridCol w="672263"/>
                    <a:gridCol w="724991"/>
                    <a:gridCol w="909004"/>
                  </a:tblGrid>
                  <a:tr h="387989">
                    <a:tc>
                      <a:txBody>
                        <a:bodyPr/>
                        <a:lstStyle/>
                        <a:p>
                          <a:pPr algn="ctr"/>
                          <a:endParaRPr lang="en-US" sz="105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dirty="0" smtClean="0"/>
                            <a:t>1</a:t>
                          </a:r>
                          <a:endParaRPr lang="en-US" sz="105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dirty="0" smtClean="0"/>
                            <a:t>0</a:t>
                          </a:r>
                          <a:endParaRPr lang="en-US" sz="105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50" dirty="0"/>
                        </a:p>
                      </a:txBody>
                      <a:tcPr marL="108889" marR="108889" marT="54445" marB="5444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936">
                    <a:tc>
                      <a:txBody>
                        <a:bodyPr/>
                        <a:lstStyle/>
                        <a:p>
                          <a:pPr algn="ctr"/>
                          <a:r>
                            <a:rPr lang="en-US" sz="1050" dirty="0" smtClean="0"/>
                            <a:t>1</a:t>
                          </a:r>
                          <a:endParaRPr lang="en-US" sz="105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dirty="0" smtClean="0">
                              <a:solidFill>
                                <a:srgbClr val="00B050"/>
                              </a:solidFill>
                            </a:rPr>
                            <a:t>TP</a:t>
                          </a:r>
                          <a:endParaRPr lang="en-US" sz="1050" dirty="0">
                            <a:solidFill>
                              <a:srgbClr val="00B05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1050" dirty="0" smtClean="0">
                              <a:solidFill>
                                <a:srgbClr val="C00000"/>
                              </a:solidFill>
                            </a:rPr>
                            <a:t>FP</a:t>
                          </a:r>
                          <a:endParaRPr lang="en-US" sz="1050" dirty="0">
                            <a:solidFill>
                              <a:srgbClr val="C0000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92617" t="-96970" b="-239394"/>
                          </a:stretch>
                        </a:blipFill>
                      </a:tcPr>
                    </a:tc>
                  </a:tr>
                  <a:tr h="402936">
                    <a:tc>
                      <a:txBody>
                        <a:bodyPr/>
                        <a:lstStyle/>
                        <a:p>
                          <a:pPr algn="ctr"/>
                          <a:r>
                            <a:rPr lang="en-US" sz="1050" dirty="0" smtClean="0"/>
                            <a:t>0</a:t>
                          </a:r>
                          <a:endParaRPr lang="en-US" sz="105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50" dirty="0" smtClean="0">
                              <a:solidFill>
                                <a:srgbClr val="7030A0"/>
                              </a:solidFill>
                            </a:rPr>
                            <a:t>FN</a:t>
                          </a:r>
                          <a:endParaRPr lang="en-US" sz="1050" dirty="0">
                            <a:solidFill>
                              <a:srgbClr val="7030A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050" dirty="0" smtClean="0">
                              <a:solidFill>
                                <a:srgbClr val="009999"/>
                              </a:solidFill>
                            </a:rPr>
                            <a:t>TN</a:t>
                          </a:r>
                          <a:endParaRPr lang="en-US" sz="1050" dirty="0">
                            <a:solidFill>
                              <a:srgbClr val="009999"/>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92617" t="-196970" b="-139394"/>
                          </a:stretch>
                        </a:blipFill>
                      </a:tcPr>
                    </a:tc>
                  </a:tr>
                  <a:tr h="558706">
                    <a:tc>
                      <a:txBody>
                        <a:bodyPr/>
                        <a:lstStyle/>
                        <a:p>
                          <a:pPr algn="ctr"/>
                          <a:endParaRPr lang="en-US" sz="1050" dirty="0"/>
                        </a:p>
                      </a:txBody>
                      <a:tcPr marL="108889" marR="108889" marT="54445" marB="5444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i="1" dirty="0" smtClean="0">
                              <a:solidFill>
                                <a:srgbClr val="00B050"/>
                              </a:solidFill>
                            </a:rPr>
                            <a:t>Positives P</a:t>
                          </a:r>
                          <a:endParaRPr lang="en-US" sz="900" i="1" dirty="0">
                            <a:solidFill>
                              <a:srgbClr val="00B05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i="1" dirty="0" smtClean="0">
                              <a:solidFill>
                                <a:srgbClr val="C00000"/>
                              </a:solidFill>
                            </a:rPr>
                            <a:t>Negatives</a:t>
                          </a:r>
                          <a:r>
                            <a:rPr lang="en-US" sz="900" i="1" baseline="0" dirty="0" smtClean="0">
                              <a:solidFill>
                                <a:srgbClr val="C00000"/>
                              </a:solidFill>
                            </a:rPr>
                            <a:t> N</a:t>
                          </a:r>
                          <a:endParaRPr lang="en-US" sz="800" dirty="0">
                            <a:solidFill>
                              <a:srgbClr val="C00000"/>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dirty="0" smtClean="0">
                              <a:solidFill>
                                <a:schemeClr val="tx1"/>
                              </a:solidFill>
                            </a:rPr>
                            <a:t>TOTAL</a:t>
                          </a:r>
                          <a:endParaRPr lang="en-US" sz="1050" dirty="0">
                            <a:solidFill>
                              <a:schemeClr val="tx1"/>
                            </a:solidFill>
                          </a:endParaRPr>
                        </a:p>
                      </a:txBody>
                      <a:tcPr marL="108889" marR="108889" marT="54445" marB="544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mc:AlternateContent xmlns:mc="http://schemas.openxmlformats.org/markup-compatibility/2006" xmlns:a14="http://schemas.microsoft.com/office/drawing/2010/main">
        <mc:Choice Requires="a14">
          <p:sp>
            <p:nvSpPr>
              <p:cNvPr id="23" name="TextBox 22"/>
              <p:cNvSpPr txBox="1"/>
              <p:nvPr/>
            </p:nvSpPr>
            <p:spPr>
              <a:xfrm>
                <a:off x="5753100" y="4878289"/>
                <a:ext cx="31861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i="1" smtClean="0">
                              <a:latin typeface="Cambria Math" panose="02040503050406030204" pitchFamily="18" charset="0"/>
                            </a:rPr>
                          </m:ctrlPr>
                        </m:accPr>
                        <m:e>
                          <m:r>
                            <a:rPr lang="en-US" sz="1400" b="0" i="1" smtClean="0">
                              <a:latin typeface="Cambria Math"/>
                            </a:rPr>
                            <m:t>𝑐</m:t>
                          </m:r>
                        </m:e>
                      </m:acc>
                    </m:oMath>
                  </m:oMathPara>
                </a14:m>
                <a:endParaRPr lang="en-US"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5753100" y="4878289"/>
                <a:ext cx="318613" cy="307777"/>
              </a:xfrm>
              <a:prstGeom prst="rect">
                <a:avLst/>
              </a:prstGeom>
              <a:blipFill rotWithShape="1">
                <a:blip r:embed="rId5"/>
                <a:stretch>
                  <a:fillRect r="-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944965" y="3889475"/>
                <a:ext cx="318613" cy="307777"/>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sz="1400" b="0" i="1" smtClean="0">
                          <a:latin typeface="Cambria Math"/>
                        </a:rPr>
                        <m:t>𝑐</m:t>
                      </m:r>
                    </m:oMath>
                  </m:oMathPara>
                </a14:m>
                <a:endParaRPr lang="en-US"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6944965" y="3889475"/>
                <a:ext cx="318613" cy="307777"/>
              </a:xfrm>
              <a:prstGeom prst="rect">
                <a:avLst/>
              </a:prstGeom>
              <a:blipFill rotWithShape="1">
                <a:blip r:embed="rId6"/>
                <a:stretch>
                  <a:fillRect/>
                </a:stretch>
              </a:blipFill>
            </p:spPr>
            <p:txBody>
              <a:bodyPr/>
              <a:lstStyle/>
              <a:p>
                <a:r>
                  <a:rPr lang="en-US">
                    <a:noFill/>
                  </a:rPr>
                  <a:t> </a:t>
                </a:r>
              </a:p>
            </p:txBody>
          </p:sp>
        </mc:Fallback>
      </mc:AlternateContent>
      <p:cxnSp>
        <p:nvCxnSpPr>
          <p:cNvPr id="37" name="Straight Arrow Connector 36"/>
          <p:cNvCxnSpPr/>
          <p:nvPr/>
        </p:nvCxnSpPr>
        <p:spPr bwMode="auto">
          <a:xfrm>
            <a:off x="2875258" y="6460093"/>
            <a:ext cx="510134" cy="0"/>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p:nvPr/>
        </p:nvCxnSpPr>
        <p:spPr bwMode="auto">
          <a:xfrm>
            <a:off x="1962450" y="6460093"/>
            <a:ext cx="510134" cy="0"/>
          </a:xfrm>
          <a:prstGeom prst="straightConnector1">
            <a:avLst/>
          </a:prstGeom>
          <a:noFill/>
          <a:ln w="9525" cap="flat" cmpd="sng" algn="ctr">
            <a:solidFill>
              <a:schemeClr val="tx1"/>
            </a:solidFill>
            <a:prstDash val="solid"/>
            <a:round/>
            <a:headEnd type="arrow" w="med" len="med"/>
            <a:tailEnd type="none" w="med" len="med"/>
          </a:ln>
          <a:effectLst/>
        </p:spPr>
      </p:cxnSp>
      <p:sp>
        <p:nvSpPr>
          <p:cNvPr id="39" name="TextBox 38"/>
          <p:cNvSpPr txBox="1"/>
          <p:nvPr/>
        </p:nvSpPr>
        <p:spPr>
          <a:xfrm>
            <a:off x="2842260" y="6477000"/>
            <a:ext cx="551754" cy="261610"/>
          </a:xfrm>
          <a:prstGeom prst="rect">
            <a:avLst/>
          </a:prstGeom>
          <a:noFill/>
        </p:spPr>
        <p:txBody>
          <a:bodyPr wrap="none" rtlCol="0">
            <a:spAutoFit/>
          </a:bodyPr>
          <a:lstStyle/>
          <a:p>
            <a:pPr>
              <a:buNone/>
            </a:pPr>
            <a:r>
              <a:rPr lang="en-US" sz="1100" dirty="0" smtClean="0">
                <a:solidFill>
                  <a:srgbClr val="800000"/>
                </a:solidFill>
              </a:rPr>
              <a:t>Worse</a:t>
            </a:r>
            <a:endParaRPr lang="en-US" sz="1100" dirty="0">
              <a:solidFill>
                <a:srgbClr val="800000"/>
              </a:solidFill>
            </a:endParaRPr>
          </a:p>
        </p:txBody>
      </p:sp>
      <p:sp>
        <p:nvSpPr>
          <p:cNvPr id="40" name="TextBox 39"/>
          <p:cNvSpPr txBox="1"/>
          <p:nvPr/>
        </p:nvSpPr>
        <p:spPr>
          <a:xfrm>
            <a:off x="1962450" y="6477000"/>
            <a:ext cx="527709" cy="261610"/>
          </a:xfrm>
          <a:prstGeom prst="rect">
            <a:avLst/>
          </a:prstGeom>
          <a:noFill/>
        </p:spPr>
        <p:txBody>
          <a:bodyPr wrap="none" rtlCol="0">
            <a:spAutoFit/>
          </a:bodyPr>
          <a:lstStyle/>
          <a:p>
            <a:pPr>
              <a:buNone/>
            </a:pPr>
            <a:r>
              <a:rPr lang="en-US" sz="1100" dirty="0" smtClean="0">
                <a:solidFill>
                  <a:srgbClr val="800000"/>
                </a:solidFill>
              </a:rPr>
              <a:t>Better</a:t>
            </a:r>
            <a:endParaRPr lang="en-US" sz="1100" dirty="0">
              <a:solidFill>
                <a:srgbClr val="800000"/>
              </a:solidFill>
            </a:endParaRPr>
          </a:p>
        </p:txBody>
      </p:sp>
      <p:cxnSp>
        <p:nvCxnSpPr>
          <p:cNvPr id="41" name="Straight Arrow Connector 40"/>
          <p:cNvCxnSpPr/>
          <p:nvPr/>
        </p:nvCxnSpPr>
        <p:spPr bwMode="auto">
          <a:xfrm flipV="1">
            <a:off x="1334329" y="4130040"/>
            <a:ext cx="0" cy="393084"/>
          </a:xfrm>
          <a:prstGeom prst="straightConnector1">
            <a:avLst/>
          </a:prstGeom>
          <a:no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flipV="1">
            <a:off x="1334329" y="4792982"/>
            <a:ext cx="0" cy="393084"/>
          </a:xfrm>
          <a:prstGeom prst="straightConnector1">
            <a:avLst/>
          </a:prstGeom>
          <a:noFill/>
          <a:ln w="9525" cap="flat" cmpd="sng" algn="ctr">
            <a:solidFill>
              <a:schemeClr val="tx1"/>
            </a:solidFill>
            <a:prstDash val="solid"/>
            <a:round/>
            <a:headEnd type="arrow" w="med" len="med"/>
            <a:tailEnd type="none" w="med" len="med"/>
          </a:ln>
          <a:effectLst/>
        </p:spPr>
      </p:cxnSp>
      <p:sp>
        <p:nvSpPr>
          <p:cNvPr id="44" name="TextBox 43"/>
          <p:cNvSpPr txBox="1"/>
          <p:nvPr/>
        </p:nvSpPr>
        <p:spPr>
          <a:xfrm>
            <a:off x="804883" y="4199782"/>
            <a:ext cx="527709" cy="261610"/>
          </a:xfrm>
          <a:prstGeom prst="rect">
            <a:avLst/>
          </a:prstGeom>
          <a:noFill/>
        </p:spPr>
        <p:txBody>
          <a:bodyPr wrap="none" rtlCol="0">
            <a:spAutoFit/>
          </a:bodyPr>
          <a:lstStyle/>
          <a:p>
            <a:pPr>
              <a:buNone/>
            </a:pPr>
            <a:r>
              <a:rPr lang="en-US" sz="1100" dirty="0" smtClean="0">
                <a:solidFill>
                  <a:srgbClr val="800000"/>
                </a:solidFill>
              </a:rPr>
              <a:t>Better</a:t>
            </a:r>
            <a:endParaRPr lang="en-US" sz="1100" dirty="0">
              <a:solidFill>
                <a:srgbClr val="800000"/>
              </a:solidFill>
            </a:endParaRPr>
          </a:p>
        </p:txBody>
      </p:sp>
      <p:sp>
        <p:nvSpPr>
          <p:cNvPr id="45" name="TextBox 44"/>
          <p:cNvSpPr txBox="1"/>
          <p:nvPr/>
        </p:nvSpPr>
        <p:spPr>
          <a:xfrm>
            <a:off x="804883" y="4847482"/>
            <a:ext cx="551754" cy="261610"/>
          </a:xfrm>
          <a:prstGeom prst="rect">
            <a:avLst/>
          </a:prstGeom>
          <a:noFill/>
        </p:spPr>
        <p:txBody>
          <a:bodyPr wrap="none" rtlCol="0">
            <a:spAutoFit/>
          </a:bodyPr>
          <a:lstStyle/>
          <a:p>
            <a:pPr>
              <a:buNone/>
            </a:pPr>
            <a:r>
              <a:rPr lang="en-US" sz="1100" dirty="0" smtClean="0">
                <a:solidFill>
                  <a:srgbClr val="800000"/>
                </a:solidFill>
              </a:rPr>
              <a:t>Worse</a:t>
            </a:r>
            <a:endParaRPr lang="en-US" sz="1100" dirty="0">
              <a:solidFill>
                <a:srgbClr val="800000"/>
              </a:solidFill>
            </a:endParaRPr>
          </a:p>
        </p:txBody>
      </p:sp>
      <p:pic>
        <p:nvPicPr>
          <p:cNvPr id="5124" name="Picture 4" descr="http://www.cnyhealingarts.com/wp-content/uploads/2011/05/finding-freedom3.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00" y="3627419"/>
            <a:ext cx="367909" cy="50936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bwMode="auto">
          <a:xfrm>
            <a:off x="1480392" y="5638800"/>
            <a:ext cx="1188720" cy="0"/>
          </a:xfrm>
          <a:prstGeom prst="straightConnector1">
            <a:avLst/>
          </a:prstGeom>
          <a:noFill/>
          <a:ln w="9525" cap="flat" cmpd="sng" algn="ctr">
            <a:solidFill>
              <a:srgbClr val="006600"/>
            </a:solidFill>
            <a:prstDash val="solid"/>
            <a:round/>
            <a:headEnd type="arrow" w="med" len="med"/>
            <a:tailEnd type="arrow" w="med" len="med"/>
          </a:ln>
          <a:effectLst/>
        </p:spPr>
      </p:cxnSp>
      <p:cxnSp>
        <p:nvCxnSpPr>
          <p:cNvPr id="29" name="Straight Arrow Connector 28"/>
          <p:cNvCxnSpPr/>
          <p:nvPr/>
        </p:nvCxnSpPr>
        <p:spPr bwMode="auto">
          <a:xfrm>
            <a:off x="2696544" y="5638800"/>
            <a:ext cx="2593848" cy="0"/>
          </a:xfrm>
          <a:prstGeom prst="straightConnector1">
            <a:avLst/>
          </a:prstGeom>
          <a:noFill/>
          <a:ln w="9525" cap="flat" cmpd="sng" algn="ctr">
            <a:solidFill>
              <a:srgbClr val="006600"/>
            </a:solidFill>
            <a:prstDash val="solid"/>
            <a:round/>
            <a:headEnd type="arrow" w="med" len="med"/>
            <a:tailEnd type="arrow" w="med" len="med"/>
          </a:ln>
          <a:effectLst/>
        </p:spPr>
      </p:cxnSp>
      <p:cxnSp>
        <p:nvCxnSpPr>
          <p:cNvPr id="31" name="Straight Arrow Connector 30"/>
          <p:cNvCxnSpPr/>
          <p:nvPr/>
        </p:nvCxnSpPr>
        <p:spPr bwMode="auto">
          <a:xfrm flipH="1" flipV="1">
            <a:off x="2074753" y="4686300"/>
            <a:ext cx="1" cy="1638300"/>
          </a:xfrm>
          <a:prstGeom prst="straightConnector1">
            <a:avLst/>
          </a:prstGeom>
          <a:noFill/>
          <a:ln w="9525" cap="flat" cmpd="sng" algn="ctr">
            <a:solidFill>
              <a:srgbClr val="006600"/>
            </a:solidFill>
            <a:prstDash val="solid"/>
            <a:round/>
            <a:headEnd type="arrow" w="med" len="med"/>
            <a:tailEnd type="arrow" w="med" len="med"/>
          </a:ln>
          <a:effectLst/>
        </p:spPr>
      </p:cxnSp>
      <p:cxnSp>
        <p:nvCxnSpPr>
          <p:cNvPr id="36" name="Straight Arrow Connector 35"/>
          <p:cNvCxnSpPr/>
          <p:nvPr/>
        </p:nvCxnSpPr>
        <p:spPr bwMode="auto">
          <a:xfrm flipH="1" flipV="1">
            <a:off x="2074754" y="3886199"/>
            <a:ext cx="1" cy="784861"/>
          </a:xfrm>
          <a:prstGeom prst="straightConnector1">
            <a:avLst/>
          </a:prstGeom>
          <a:noFill/>
          <a:ln w="9525" cap="flat" cmpd="sng" algn="ctr">
            <a:solidFill>
              <a:srgbClr val="006600"/>
            </a:solidFill>
            <a:prstDash val="solid"/>
            <a:round/>
            <a:headEnd type="arrow" w="med" len="med"/>
            <a:tailEnd type="arrow" w="med" len="med"/>
          </a:ln>
          <a:effectLst/>
        </p:spPr>
      </p:cxnSp>
      <p:sp>
        <p:nvSpPr>
          <p:cNvPr id="26" name="TextBox 25"/>
          <p:cNvSpPr txBox="1"/>
          <p:nvPr/>
        </p:nvSpPr>
        <p:spPr>
          <a:xfrm>
            <a:off x="1821180" y="5541525"/>
            <a:ext cx="169918" cy="184666"/>
          </a:xfrm>
          <a:prstGeom prst="rect">
            <a:avLst/>
          </a:prstGeom>
          <a:solidFill>
            <a:schemeClr val="bg1"/>
          </a:solidFill>
        </p:spPr>
        <p:txBody>
          <a:bodyPr wrap="none" lIns="0" tIns="0" rIns="0" bIns="0" rtlCol="0">
            <a:spAutoFit/>
          </a:bodyPr>
          <a:lstStyle/>
          <a:p>
            <a:pPr>
              <a:buNone/>
            </a:pPr>
            <a:r>
              <a:rPr lang="en-US" sz="1200" dirty="0" smtClean="0">
                <a:solidFill>
                  <a:srgbClr val="006600"/>
                </a:solidFill>
              </a:rPr>
              <a:t>FP</a:t>
            </a:r>
            <a:endParaRPr lang="en-US" sz="1200" dirty="0">
              <a:solidFill>
                <a:srgbClr val="006600"/>
              </a:solidFill>
            </a:endParaRPr>
          </a:p>
        </p:txBody>
      </p:sp>
      <p:sp>
        <p:nvSpPr>
          <p:cNvPr id="42" name="TextBox 41"/>
          <p:cNvSpPr txBox="1"/>
          <p:nvPr/>
        </p:nvSpPr>
        <p:spPr>
          <a:xfrm>
            <a:off x="3832309" y="5541525"/>
            <a:ext cx="205184" cy="184666"/>
          </a:xfrm>
          <a:prstGeom prst="rect">
            <a:avLst/>
          </a:prstGeom>
          <a:solidFill>
            <a:schemeClr val="bg1"/>
          </a:solidFill>
        </p:spPr>
        <p:txBody>
          <a:bodyPr wrap="none" lIns="0" tIns="0" rIns="0" bIns="0" rtlCol="0">
            <a:spAutoFit/>
          </a:bodyPr>
          <a:lstStyle/>
          <a:p>
            <a:pPr>
              <a:buNone/>
            </a:pPr>
            <a:r>
              <a:rPr lang="en-US" sz="1200" dirty="0" smtClean="0">
                <a:solidFill>
                  <a:srgbClr val="006600"/>
                </a:solidFill>
              </a:rPr>
              <a:t>TN</a:t>
            </a:r>
            <a:endParaRPr lang="en-US" sz="1200" dirty="0">
              <a:solidFill>
                <a:srgbClr val="006600"/>
              </a:solidFill>
            </a:endParaRPr>
          </a:p>
        </p:txBody>
      </p:sp>
      <p:sp>
        <p:nvSpPr>
          <p:cNvPr id="46" name="TextBox 45"/>
          <p:cNvSpPr txBox="1"/>
          <p:nvPr/>
        </p:nvSpPr>
        <p:spPr>
          <a:xfrm>
            <a:off x="1999857" y="5173874"/>
            <a:ext cx="179536" cy="184666"/>
          </a:xfrm>
          <a:prstGeom prst="rect">
            <a:avLst/>
          </a:prstGeom>
          <a:solidFill>
            <a:schemeClr val="bg1"/>
          </a:solidFill>
        </p:spPr>
        <p:txBody>
          <a:bodyPr wrap="none" lIns="0" tIns="0" rIns="0" bIns="0" rtlCol="0">
            <a:spAutoFit/>
          </a:bodyPr>
          <a:lstStyle/>
          <a:p>
            <a:pPr>
              <a:buNone/>
            </a:pPr>
            <a:r>
              <a:rPr lang="en-US" sz="1200" dirty="0" smtClean="0">
                <a:solidFill>
                  <a:srgbClr val="006600"/>
                </a:solidFill>
              </a:rPr>
              <a:t>TP</a:t>
            </a:r>
            <a:endParaRPr lang="en-US" sz="1200" dirty="0">
              <a:solidFill>
                <a:srgbClr val="006600"/>
              </a:solidFill>
            </a:endParaRPr>
          </a:p>
        </p:txBody>
      </p:sp>
      <p:sp>
        <p:nvSpPr>
          <p:cNvPr id="47" name="TextBox 46"/>
          <p:cNvSpPr txBox="1"/>
          <p:nvPr/>
        </p:nvSpPr>
        <p:spPr>
          <a:xfrm>
            <a:off x="1999857" y="4186296"/>
            <a:ext cx="195566" cy="184666"/>
          </a:xfrm>
          <a:prstGeom prst="rect">
            <a:avLst/>
          </a:prstGeom>
          <a:solidFill>
            <a:schemeClr val="bg1"/>
          </a:solidFill>
        </p:spPr>
        <p:txBody>
          <a:bodyPr wrap="none" lIns="0" tIns="0" rIns="0" bIns="0" rtlCol="0">
            <a:spAutoFit/>
          </a:bodyPr>
          <a:lstStyle/>
          <a:p>
            <a:pPr>
              <a:buNone/>
            </a:pPr>
            <a:r>
              <a:rPr lang="en-US" sz="1200" dirty="0" smtClean="0">
                <a:solidFill>
                  <a:srgbClr val="006600"/>
                </a:solidFill>
              </a:rPr>
              <a:t>FN</a:t>
            </a:r>
            <a:endParaRPr lang="en-US" sz="1200" dirty="0">
              <a:solidFill>
                <a:srgbClr val="006600"/>
              </a:solidFill>
            </a:endParaRP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361528556"/>
      </p:ext>
    </p:extLst>
  </p:cSld>
  <p:clrMapOvr>
    <a:masterClrMapping/>
  </p:clrMapOvr>
  <mc:AlternateContent xmlns:mc="http://schemas.openxmlformats.org/markup-compatibility/2006" xmlns:p14="http://schemas.microsoft.com/office/powerpoint/2010/main">
    <mc:Choice Requires="p14">
      <p:transition spd="slow" p14:dur="2000" advTm="42141"/>
    </mc:Choice>
    <mc:Fallback xmlns="">
      <p:transition spd="slow" advTm="42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 plot</a:t>
            </a:r>
            <a:endParaRPr lang="en-US" dirty="0"/>
          </a:p>
        </p:txBody>
      </p:sp>
      <p:sp>
        <p:nvSpPr>
          <p:cNvPr id="3" name="Content Placeholder 2"/>
          <p:cNvSpPr>
            <a:spLocks noGrp="1"/>
          </p:cNvSpPr>
          <p:nvPr>
            <p:ph idx="1"/>
          </p:nvPr>
        </p:nvSpPr>
        <p:spPr/>
        <p:txBody>
          <a:bodyPr/>
          <a:lstStyle/>
          <a:p>
            <a:r>
              <a:rPr lang="en-US" dirty="0" smtClean="0"/>
              <a:t>If we normalize the coverage plot to a </a:t>
            </a:r>
            <a:r>
              <a:rPr lang="en-US" dirty="0" smtClean="0">
                <a:solidFill>
                  <a:srgbClr val="006600"/>
                </a:solidFill>
              </a:rPr>
              <a:t>square</a:t>
            </a:r>
            <a:r>
              <a:rPr lang="en-US" dirty="0" smtClean="0"/>
              <a:t>, with each axis ranging from 0 to 1, we can plot </a:t>
            </a:r>
            <a:r>
              <a:rPr lang="en-US" dirty="0" smtClean="0">
                <a:solidFill>
                  <a:srgbClr val="000099"/>
                </a:solidFill>
              </a:rPr>
              <a:t>TPR</a:t>
            </a:r>
            <a:r>
              <a:rPr lang="en-US" dirty="0" smtClean="0"/>
              <a:t> and </a:t>
            </a:r>
            <a:r>
              <a:rPr lang="en-US" dirty="0" smtClean="0">
                <a:solidFill>
                  <a:srgbClr val="000099"/>
                </a:solidFill>
              </a:rPr>
              <a:t>FPR</a:t>
            </a:r>
            <a:r>
              <a:rPr lang="en-US" dirty="0" smtClean="0"/>
              <a:t> (instead of </a:t>
            </a:r>
            <a:r>
              <a:rPr lang="en-US" dirty="0" smtClean="0">
                <a:solidFill>
                  <a:srgbClr val="000099"/>
                </a:solidFill>
              </a:rPr>
              <a:t>TP</a:t>
            </a:r>
            <a:r>
              <a:rPr lang="en-US" dirty="0" smtClean="0"/>
              <a:t> and </a:t>
            </a:r>
            <a:r>
              <a:rPr lang="en-US" dirty="0" smtClean="0">
                <a:solidFill>
                  <a:srgbClr val="000099"/>
                </a:solidFill>
              </a:rPr>
              <a:t>FP</a:t>
            </a:r>
            <a:r>
              <a:rPr lang="en-US" dirty="0" smtClean="0"/>
              <a:t>)</a:t>
            </a:r>
          </a:p>
          <a:p>
            <a:r>
              <a:rPr lang="en-US" dirty="0" smtClean="0"/>
              <a:t>This gives us an </a:t>
            </a:r>
            <a:r>
              <a:rPr lang="en-US" dirty="0" smtClean="0">
                <a:solidFill>
                  <a:srgbClr val="800000"/>
                </a:solidFill>
              </a:rPr>
              <a:t>ROC plot</a:t>
            </a:r>
          </a:p>
          <a:p>
            <a:pPr lvl="1"/>
            <a:r>
              <a:rPr lang="en-US" dirty="0" smtClean="0"/>
              <a:t>ROC – “receiver operating characteristic”</a:t>
            </a:r>
          </a:p>
          <a:p>
            <a:pPr lvl="2"/>
            <a:r>
              <a:rPr lang="en-US" dirty="0" smtClean="0"/>
              <a:t>Comes from signal detection theory</a:t>
            </a:r>
          </a:p>
          <a:p>
            <a:pPr lvl="1"/>
            <a:r>
              <a:rPr lang="en-US" dirty="0" smtClean="0"/>
              <a:t>In an ROC plot, line </a:t>
            </a:r>
            <a:r>
              <a:rPr lang="en-US" dirty="0"/>
              <a:t>segments with slope 1 connect classifiers with the same </a:t>
            </a:r>
            <a:r>
              <a:rPr lang="en-US" dirty="0">
                <a:solidFill>
                  <a:srgbClr val="000099"/>
                </a:solidFill>
              </a:rPr>
              <a:t>average </a:t>
            </a:r>
            <a:r>
              <a:rPr lang="en-US" dirty="0" smtClean="0">
                <a:solidFill>
                  <a:srgbClr val="000099"/>
                </a:solidFill>
              </a:rPr>
              <a:t>recall</a:t>
            </a:r>
            <a:endParaRPr lang="en-US" dirty="0">
              <a:solidFill>
                <a:srgbClr val="000099"/>
              </a:solidFill>
            </a:endParaRPr>
          </a:p>
        </p:txBody>
      </p:sp>
      <p:sp>
        <p:nvSpPr>
          <p:cNvPr id="4" name="Slide Number Placeholder 3"/>
          <p:cNvSpPr>
            <a:spLocks noGrp="1"/>
          </p:cNvSpPr>
          <p:nvPr>
            <p:ph type="sldNum" sz="quarter" idx="4"/>
          </p:nvPr>
        </p:nvSpPr>
        <p:spPr/>
        <p:txBody>
          <a:bodyPr/>
          <a:lstStyle/>
          <a:p>
            <a:fld id="{D8EBC6CF-16CA-46A0-BD95-D4B5553FB128}" type="slidenum">
              <a:rPr lang="en-US" smtClean="0"/>
              <a:pPr/>
              <a:t>23</a:t>
            </a:fld>
            <a:endParaRPr lang="en-US" dirty="0"/>
          </a:p>
        </p:txBody>
      </p:sp>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498" t="32515" r="9970" b="37212"/>
          <a:stretch/>
        </p:blipFill>
        <p:spPr bwMode="auto">
          <a:xfrm>
            <a:off x="300446" y="4312920"/>
            <a:ext cx="8386354" cy="2468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141971" y="4236720"/>
            <a:ext cx="1354858" cy="338554"/>
          </a:xfrm>
          <a:prstGeom prst="rect">
            <a:avLst/>
          </a:prstGeom>
          <a:noFill/>
        </p:spPr>
        <p:txBody>
          <a:bodyPr wrap="none" rtlCol="0">
            <a:spAutoFit/>
          </a:bodyPr>
          <a:lstStyle/>
          <a:p>
            <a:pPr>
              <a:buNone/>
            </a:pPr>
            <a:r>
              <a:rPr lang="en-US" sz="1600" dirty="0" smtClean="0">
                <a:solidFill>
                  <a:srgbClr val="006600"/>
                </a:solidFill>
              </a:rPr>
              <a:t>Coverage Plot</a:t>
            </a:r>
            <a:endParaRPr lang="en-US" sz="1600" dirty="0">
              <a:solidFill>
                <a:srgbClr val="006600"/>
              </a:solidFill>
            </a:endParaRPr>
          </a:p>
        </p:txBody>
      </p:sp>
      <p:sp>
        <p:nvSpPr>
          <p:cNvPr id="7" name="TextBox 6"/>
          <p:cNvSpPr txBox="1"/>
          <p:nvPr/>
        </p:nvSpPr>
        <p:spPr>
          <a:xfrm>
            <a:off x="6784629" y="4075063"/>
            <a:ext cx="987771" cy="338554"/>
          </a:xfrm>
          <a:prstGeom prst="rect">
            <a:avLst/>
          </a:prstGeom>
          <a:noFill/>
        </p:spPr>
        <p:txBody>
          <a:bodyPr wrap="none" rtlCol="0">
            <a:spAutoFit/>
          </a:bodyPr>
          <a:lstStyle/>
          <a:p>
            <a:pPr>
              <a:buNone/>
            </a:pPr>
            <a:r>
              <a:rPr lang="en-US" sz="1600" dirty="0" smtClean="0">
                <a:solidFill>
                  <a:srgbClr val="006600"/>
                </a:solidFill>
              </a:rPr>
              <a:t>ROC Plot</a:t>
            </a:r>
            <a:endParaRPr lang="en-US" sz="1600" dirty="0">
              <a:solidFill>
                <a:srgbClr val="006600"/>
              </a:solidFill>
            </a:endParaRPr>
          </a:p>
        </p:txBody>
      </p:sp>
      <p:sp>
        <p:nvSpPr>
          <p:cNvPr id="8" name="Right Arrow 7"/>
          <p:cNvSpPr/>
          <p:nvPr/>
        </p:nvSpPr>
        <p:spPr bwMode="auto">
          <a:xfrm>
            <a:off x="5257800" y="5181600"/>
            <a:ext cx="457200" cy="304800"/>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092458592"/>
      </p:ext>
    </p:extLst>
  </p:cSld>
  <p:clrMapOvr>
    <a:masterClrMapping/>
  </p:clrMapOvr>
  <mc:AlternateContent xmlns:mc="http://schemas.openxmlformats.org/markup-compatibility/2006" xmlns:p14="http://schemas.microsoft.com/office/powerpoint/2010/main">
    <mc:Choice Requires="p14">
      <p:transition spd="slow" p14:dur="2000" advTm="13570"/>
    </mc:Choice>
    <mc:Fallback xmlns="">
      <p:transition spd="slow" advTm="13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 margin and loss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True class function  </a:t>
                </a:r>
                <a14:m>
                  <m:oMath xmlns:m="http://schemas.openxmlformats.org/officeDocument/2006/math">
                    <m:r>
                      <a:rPr lang="en-US" i="1">
                        <a:latin typeface="Cambria Math"/>
                      </a:rPr>
                      <m:t>𝑐</m:t>
                    </m:r>
                    <m:d>
                      <m:dPr>
                        <m:ctrlPr>
                          <a:rPr lang="en-US" i="1">
                            <a:latin typeface="Cambria Math" panose="02040503050406030204" pitchFamily="18" charset="0"/>
                          </a:rPr>
                        </m:ctrlPr>
                      </m:dPr>
                      <m:e>
                        <m:r>
                          <a:rPr lang="en-US" i="1">
                            <a:latin typeface="Cambria Math"/>
                          </a:rPr>
                          <m:t>𝑥</m:t>
                        </m:r>
                      </m:e>
                    </m:d>
                    <m:r>
                      <a:rPr lang="en-US" i="1">
                        <a:latin typeface="Cambria Math"/>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a:rPr>
                                <m:t>+</m:t>
                              </m:r>
                              <m:r>
                                <a:rPr lang="en-US" i="1">
                                  <a:latin typeface="Cambria Math"/>
                                </a:rPr>
                                <m:t>1</m:t>
                              </m:r>
                              <m:r>
                                <m:rPr>
                                  <m:nor/>
                                </m:rPr>
                                <a:rPr lang="en-US">
                                  <a:latin typeface="Cambria Math"/>
                                </a:rPr>
                                <m:t> </m:t>
                              </m:r>
                              <m:r>
                                <m:rPr>
                                  <m:nor/>
                                </m:rPr>
                                <a:rPr lang="en-US"/>
                                <m:t>for</m:t>
                              </m:r>
                              <m:r>
                                <m:rPr>
                                  <m:nor/>
                                </m:rPr>
                                <a:rPr lang="en-US"/>
                                <m:t> </m:t>
                              </m:r>
                              <m:r>
                                <m:rPr>
                                  <m:nor/>
                                </m:rPr>
                                <a:rPr lang="en-US"/>
                                <m:t>positive</m:t>
                              </m:r>
                              <m:r>
                                <m:rPr>
                                  <m:nor/>
                                </m:rPr>
                                <a:rPr lang="en-US"/>
                                <m:t> </m:t>
                              </m:r>
                              <m:r>
                                <m:rPr>
                                  <m:nor/>
                                </m:rPr>
                                <a:rPr lang="en-US"/>
                                <m:t>examples</m:t>
                              </m:r>
                            </m:e>
                          </m:mr>
                          <m:mr>
                            <m:e>
                              <m:r>
                                <a:rPr lang="en-US" i="1">
                                  <a:latin typeface="Cambria Math"/>
                                </a:rPr>
                                <m:t>−1</m:t>
                              </m:r>
                              <m:r>
                                <m:rPr>
                                  <m:nor/>
                                </m:rPr>
                                <a:rPr lang="en-US">
                                  <a:latin typeface="Cambria Math"/>
                                </a:rPr>
                                <m:t> </m:t>
                              </m:r>
                              <m:r>
                                <m:rPr>
                                  <m:nor/>
                                </m:rPr>
                                <a:rPr lang="en-US"/>
                                <m:t>for</m:t>
                              </m:r>
                              <m:r>
                                <m:rPr>
                                  <m:nor/>
                                </m:rPr>
                                <a:rPr lang="en-US"/>
                                <m:t> </m:t>
                              </m:r>
                              <m:r>
                                <m:rPr>
                                  <m:nor/>
                                </m:rPr>
                                <a:rPr lang="en-US"/>
                                <m:t>negative</m:t>
                              </m:r>
                              <m:r>
                                <m:rPr>
                                  <m:nor/>
                                </m:rPr>
                                <a:rPr lang="en-US"/>
                                <m:t> </m:t>
                              </m:r>
                              <m:r>
                                <m:rPr>
                                  <m:nor/>
                                </m:rPr>
                                <a:rPr lang="en-US"/>
                                <m:t>examples</m:t>
                              </m:r>
                            </m:e>
                          </m:mr>
                        </m:m>
                      </m:e>
                    </m:d>
                  </m:oMath>
                </a14:m>
                <a:endParaRPr lang="en-US" dirty="0"/>
              </a:p>
              <a:p>
                <a:pPr>
                  <a:spcBef>
                    <a:spcPts val="600"/>
                  </a:spcBef>
                  <a:spcAft>
                    <a:spcPts val="1200"/>
                  </a:spcAft>
                  <a:buClr>
                    <a:schemeClr val="tx1"/>
                  </a:buClr>
                </a:pPr>
                <a:r>
                  <a:rPr lang="en-US" dirty="0"/>
                  <a:t>The </a:t>
                </a:r>
                <a:r>
                  <a:rPr lang="en-US" dirty="0">
                    <a:solidFill>
                      <a:srgbClr val="000099"/>
                    </a:solidFill>
                  </a:rPr>
                  <a:t>scoring classifier </a:t>
                </a:r>
                <a:r>
                  <a:rPr lang="en-US" dirty="0"/>
                  <a:t>assigns a </a:t>
                </a:r>
                <a:r>
                  <a:rPr lang="en-US" dirty="0">
                    <a:solidFill>
                      <a:srgbClr val="800000"/>
                    </a:solidFill>
                  </a:rPr>
                  <a:t>margin</a:t>
                </a:r>
                <a:r>
                  <a:rPr lang="en-US" dirty="0"/>
                  <a:t> </a:t>
                </a:r>
                <a:r>
                  <a:rPr lang="en-US" i="1" dirty="0">
                    <a:solidFill>
                      <a:srgbClr val="800000"/>
                    </a:solidFill>
                  </a:rPr>
                  <a:t>z</a:t>
                </a:r>
                <a:r>
                  <a:rPr lang="en-US" dirty="0">
                    <a:solidFill>
                      <a:srgbClr val="800000"/>
                    </a:solidFill>
                  </a:rPr>
                  <a:t>(</a:t>
                </a:r>
                <a:r>
                  <a:rPr lang="en-US" i="1" dirty="0">
                    <a:solidFill>
                      <a:srgbClr val="800000"/>
                    </a:solidFill>
                  </a:rPr>
                  <a:t>x</a:t>
                </a:r>
                <a:r>
                  <a:rPr lang="en-US" dirty="0">
                    <a:solidFill>
                      <a:srgbClr val="800000"/>
                    </a:solidFill>
                  </a:rPr>
                  <a:t>)</a:t>
                </a:r>
                <a:r>
                  <a:rPr lang="en-US" i="1" dirty="0"/>
                  <a:t> </a:t>
                </a:r>
                <a:r>
                  <a:rPr lang="en-US" dirty="0"/>
                  <a:t>to each instance </a:t>
                </a:r>
                <a:r>
                  <a:rPr lang="en-US" i="1" dirty="0"/>
                  <a:t>x</a:t>
                </a:r>
                <a:r>
                  <a:rPr lang="en-US" dirty="0"/>
                  <a:t>:</a:t>
                </a:r>
              </a:p>
              <a:p>
                <a:pPr marL="0" indent="0">
                  <a:spcBef>
                    <a:spcPts val="1800"/>
                  </a:spcBef>
                  <a:spcAft>
                    <a:spcPts val="1200"/>
                  </a:spcAft>
                  <a:buClr>
                    <a:schemeClr val="tx1"/>
                  </a:buClr>
                  <a:buNone/>
                </a:pPr>
                <a14:m>
                  <m:oMathPara xmlns:m="http://schemas.openxmlformats.org/officeDocument/2006/math">
                    <m:oMathParaPr>
                      <m:jc m:val="centerGroup"/>
                    </m:oMathParaPr>
                    <m:oMath xmlns:m="http://schemas.openxmlformats.org/officeDocument/2006/math">
                      <m:r>
                        <a:rPr lang="en-US" i="1">
                          <a:latin typeface="Cambria Math"/>
                        </a:rPr>
                        <m:t>𝑧</m:t>
                      </m:r>
                      <m:d>
                        <m:dPr>
                          <m:ctrlPr>
                            <a:rPr lang="en-US" i="1">
                              <a:latin typeface="Cambria Math" panose="02040503050406030204" pitchFamily="18" charset="0"/>
                            </a:rPr>
                          </m:ctrlPr>
                        </m:dPr>
                        <m:e>
                          <m:r>
                            <a:rPr lang="en-US" i="1">
                              <a:latin typeface="Cambria Math"/>
                            </a:rPr>
                            <m:t>𝑥</m:t>
                          </m:r>
                        </m:e>
                      </m:d>
                      <m:r>
                        <a:rPr lang="en-US" i="1">
                          <a:latin typeface="Cambria Math"/>
                        </a:rPr>
                        <m:t>=</m:t>
                      </m:r>
                      <m:r>
                        <a:rPr lang="en-US" i="1">
                          <a:latin typeface="Cambria Math"/>
                        </a:rPr>
                        <m:t>𝑐</m:t>
                      </m:r>
                      <m:d>
                        <m:dPr>
                          <m:ctrlPr>
                            <a:rPr lang="en-US" i="1">
                              <a:latin typeface="Cambria Math" panose="02040503050406030204" pitchFamily="18" charset="0"/>
                            </a:rPr>
                          </m:ctrlPr>
                        </m:dPr>
                        <m:e>
                          <m:r>
                            <a:rPr lang="en-US" i="1">
                              <a:latin typeface="Cambria Math"/>
                            </a:rPr>
                            <m:t>𝑥</m:t>
                          </m:r>
                        </m:e>
                      </m:d>
                      <m:acc>
                        <m:accPr>
                          <m:chr m:val="̂"/>
                          <m:ctrlPr>
                            <a:rPr lang="en-US" i="1">
                              <a:latin typeface="Cambria Math" panose="02040503050406030204" pitchFamily="18" charset="0"/>
                            </a:rPr>
                          </m:ctrlPr>
                        </m:accPr>
                        <m:e>
                          <m:r>
                            <a:rPr lang="en-US" i="1">
                              <a:latin typeface="Cambria Math"/>
                            </a:rPr>
                            <m:t>𝑠</m:t>
                          </m:r>
                        </m:e>
                      </m:acc>
                      <m:r>
                        <a:rPr lang="en-US" i="1">
                          <a:latin typeface="Cambria Math"/>
                        </a:rPr>
                        <m:t>(</m:t>
                      </m:r>
                      <m:r>
                        <a:rPr lang="en-US" i="1">
                          <a:latin typeface="Cambria Math"/>
                        </a:rPr>
                        <m:t>𝑥</m:t>
                      </m:r>
                      <m:r>
                        <a:rPr lang="en-US" i="1">
                          <a:latin typeface="Cambria Math"/>
                        </a:rPr>
                        <m:t>)</m:t>
                      </m:r>
                    </m:oMath>
                  </m:oMathPara>
                </a14:m>
                <a:endParaRPr lang="en-US" dirty="0"/>
              </a:p>
              <a:p>
                <a:pPr lvl="1">
                  <a:spcBef>
                    <a:spcPts val="0"/>
                  </a:spcBef>
                </a:pPr>
                <a:r>
                  <a:rPr lang="en-US" dirty="0"/>
                  <a:t>Positive if the estimate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𝑠</m:t>
                        </m:r>
                      </m:e>
                    </m:acc>
                    <m:r>
                      <a:rPr lang="en-US" i="1">
                        <a:latin typeface="Cambria Math"/>
                      </a:rPr>
                      <m:t>(</m:t>
                    </m:r>
                    <m:r>
                      <a:rPr lang="en-US" i="1">
                        <a:latin typeface="Cambria Math"/>
                      </a:rPr>
                      <m:t>𝑥</m:t>
                    </m:r>
                    <m:r>
                      <a:rPr lang="en-US" i="1">
                        <a:latin typeface="Cambria Math"/>
                      </a:rPr>
                      <m:t>)</m:t>
                    </m:r>
                  </m:oMath>
                </a14:m>
                <a:r>
                  <a:rPr lang="en-US" dirty="0"/>
                  <a:t> is correct</a:t>
                </a:r>
              </a:p>
              <a:p>
                <a:pPr lvl="1"/>
                <a:r>
                  <a:rPr lang="en-US" dirty="0"/>
                  <a:t>Negative if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𝑠</m:t>
                        </m:r>
                      </m:e>
                    </m:acc>
                    <m:r>
                      <a:rPr lang="en-US" i="1">
                        <a:latin typeface="Cambria Math"/>
                      </a:rPr>
                      <m:t>(</m:t>
                    </m:r>
                    <m:r>
                      <a:rPr lang="en-US" i="1">
                        <a:latin typeface="Cambria Math"/>
                      </a:rPr>
                      <m:t>𝑥</m:t>
                    </m:r>
                    <m:r>
                      <a:rPr lang="en-US" i="1">
                        <a:latin typeface="Cambria Math"/>
                      </a:rPr>
                      <m:t>)</m:t>
                    </m:r>
                  </m:oMath>
                </a14:m>
                <a:r>
                  <a:rPr lang="en-US" dirty="0"/>
                  <a:t> is incorrect</a:t>
                </a:r>
              </a:p>
              <a:p>
                <a:pPr lvl="2"/>
                <a:r>
                  <a:rPr lang="en-US" dirty="0"/>
                  <a:t>Since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𝑠</m:t>
                        </m:r>
                      </m:e>
                    </m:acc>
                    <m:r>
                      <a:rPr lang="en-US" i="1">
                        <a:latin typeface="Cambria Math"/>
                      </a:rPr>
                      <m:t>&gt;0</m:t>
                    </m:r>
                  </m:oMath>
                </a14:m>
                <a:r>
                  <a:rPr lang="en-US" dirty="0"/>
                  <a:t> indicates </a:t>
                </a:r>
                <a:r>
                  <a:rPr lang="en-US" dirty="0">
                    <a:solidFill>
                      <a:srgbClr val="006600"/>
                    </a:solidFill>
                  </a:rPr>
                  <a:t>positive</a:t>
                </a:r>
                <a:r>
                  <a:rPr lang="en-US" dirty="0"/>
                  <a:t> estimate and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𝑠</m:t>
                        </m:r>
                      </m:e>
                    </m:acc>
                    <m:r>
                      <a:rPr lang="en-US" i="1">
                        <a:latin typeface="Cambria Math" panose="02040503050406030204" pitchFamily="18" charset="0"/>
                      </a:rPr>
                      <m:t>&lt;</m:t>
                    </m:r>
                    <m:r>
                      <a:rPr lang="en-US" i="1">
                        <a:latin typeface="Cambria Math"/>
                      </a:rPr>
                      <m:t>0</m:t>
                    </m:r>
                  </m:oMath>
                </a14:m>
                <a:r>
                  <a:rPr lang="en-US" dirty="0"/>
                  <a:t> </a:t>
                </a:r>
                <a:r>
                  <a:rPr lang="en-US" dirty="0">
                    <a:solidFill>
                      <a:srgbClr val="800000"/>
                    </a:solidFill>
                  </a:rPr>
                  <a:t>negative</a:t>
                </a:r>
              </a:p>
              <a:p>
                <a:pPr lvl="1"/>
                <a:r>
                  <a:rPr lang="en-US" dirty="0"/>
                  <a:t>Large positive margins mean the classifier is “strongly correct”</a:t>
                </a:r>
              </a:p>
              <a:p>
                <a:pPr lvl="1"/>
                <a:r>
                  <a:rPr lang="en-US" dirty="0"/>
                  <a:t>Large negative margins are bad – they mean the classifier screwed up!</a:t>
                </a:r>
              </a:p>
              <a:p>
                <a:pPr>
                  <a:spcBef>
                    <a:spcPts val="1200"/>
                  </a:spcBef>
                  <a:spcAft>
                    <a:spcPts val="0"/>
                  </a:spcAft>
                </a:pPr>
                <a:r>
                  <a:rPr lang="en-US" dirty="0" smtClean="0"/>
                  <a:t>In learning a classifier, we’d like to </a:t>
                </a:r>
                <a:r>
                  <a:rPr lang="en-US" dirty="0" smtClean="0">
                    <a:solidFill>
                      <a:srgbClr val="000099"/>
                    </a:solidFill>
                  </a:rPr>
                  <a:t>reward</a:t>
                </a:r>
                <a:r>
                  <a:rPr lang="en-US" dirty="0" smtClean="0"/>
                  <a:t> large </a:t>
                </a:r>
                <a:r>
                  <a:rPr lang="en-US" i="1" dirty="0" smtClean="0"/>
                  <a:t>positive</a:t>
                </a:r>
                <a:r>
                  <a:rPr lang="en-US" dirty="0" smtClean="0"/>
                  <a:t> margins and </a:t>
                </a:r>
                <a:r>
                  <a:rPr lang="en-US" dirty="0" smtClean="0">
                    <a:solidFill>
                      <a:srgbClr val="000099"/>
                    </a:solidFill>
                  </a:rPr>
                  <a:t>penalize</a:t>
                </a:r>
                <a:r>
                  <a:rPr lang="en-US" dirty="0" smtClean="0"/>
                  <a:t> large </a:t>
                </a:r>
                <a:r>
                  <a:rPr lang="en-US" i="1" dirty="0" smtClean="0"/>
                  <a:t>negative</a:t>
                </a:r>
                <a:r>
                  <a:rPr lang="en-US" dirty="0" smtClean="0"/>
                  <a:t> margins by the use of a </a:t>
                </a:r>
                <a:r>
                  <a:rPr lang="en-US" dirty="0" smtClean="0">
                    <a:solidFill>
                      <a:srgbClr val="800000"/>
                    </a:solidFill>
                  </a:rPr>
                  <a:t>loss function </a:t>
                </a:r>
                <a:r>
                  <a:rPr lang="en-US" b="1" dirty="0" smtClean="0">
                    <a:solidFill>
                      <a:srgbClr val="800000"/>
                    </a:solidFill>
                  </a:rPr>
                  <a:t>L(</a:t>
                </a:r>
                <a:r>
                  <a:rPr lang="en-US" b="1" i="1" dirty="0" smtClean="0">
                    <a:solidFill>
                      <a:srgbClr val="800000"/>
                    </a:solidFill>
                  </a:rPr>
                  <a:t>z</a:t>
                </a:r>
                <a:r>
                  <a:rPr lang="en-US" b="1" dirty="0" smtClean="0">
                    <a:solidFill>
                      <a:srgbClr val="800000"/>
                    </a:solidFill>
                  </a:rPr>
                  <a:t>)</a:t>
                </a:r>
                <a:r>
                  <a:rPr lang="en-US" dirty="0" smtClean="0">
                    <a:solidFill>
                      <a:srgbClr val="800000"/>
                    </a:solidFill>
                  </a:rPr>
                  <a:t> </a:t>
                </a:r>
                <a:r>
                  <a:rPr lang="en-US" dirty="0" smtClean="0"/>
                  <a:t>that </a:t>
                </a:r>
                <a:r>
                  <a:rPr lang="en-US" dirty="0" smtClean="0">
                    <a:solidFill>
                      <a:srgbClr val="000099"/>
                    </a:solidFill>
                  </a:rPr>
                  <a:t>maps the margin to an associated loss</a:t>
                </a:r>
              </a:p>
              <a:p>
                <a:pPr marL="0" indent="0" algn="ctr">
                  <a:spcBef>
                    <a:spcPts val="480"/>
                  </a:spcBef>
                  <a:buNone/>
                </a:pPr>
                <a14:m>
                  <m:oMath xmlns:m="http://schemas.openxmlformats.org/officeDocument/2006/math">
                    <m:r>
                      <m:rPr>
                        <m:sty m:val="p"/>
                      </m:rPr>
                      <a:rPr lang="en-US" b="0" i="0" smtClean="0">
                        <a:latin typeface="Cambria Math"/>
                      </a:rPr>
                      <m:t>L</m:t>
                    </m:r>
                    <m:r>
                      <a:rPr lang="en-US" b="0" i="0" smtClean="0">
                        <a:latin typeface="Cambria Math"/>
                      </a:rPr>
                      <m:t> </m:t>
                    </m:r>
                    <m:r>
                      <a:rPr lang="en-US" i="1">
                        <a:latin typeface="Cambria Math"/>
                      </a:rPr>
                      <m:t>: </m:t>
                    </m:r>
                    <m:r>
                      <a:rPr lang="en-US" i="1">
                        <a:latin typeface="Cambria Math"/>
                        <a:ea typeface="Cambria Math"/>
                      </a:rPr>
                      <m:t>ℝ</m:t>
                    </m:r>
                    <m:r>
                      <a:rPr lang="en-US" i="1">
                        <a:latin typeface="Cambria Math"/>
                        <a:ea typeface="Cambria Math"/>
                      </a:rPr>
                      <m:t>→[0, ∞</m:t>
                    </m:r>
                  </m:oMath>
                </a14:m>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63" b="-5143"/>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D8EBC6CF-16CA-46A0-BD95-D4B5553FB128}" type="slidenum">
              <a:rPr lang="en-US" smtClean="0"/>
              <a:pPr/>
              <a:t>24</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09401539"/>
      </p:ext>
    </p:extLst>
  </p:cSld>
  <p:clrMapOvr>
    <a:masterClrMapping/>
  </p:clrMapOvr>
  <mc:AlternateContent xmlns:mc="http://schemas.openxmlformats.org/markup-compatibility/2006" xmlns:p14="http://schemas.microsoft.com/office/powerpoint/2010/main">
    <mc:Choice Requires="p14">
      <p:transition spd="slow" p14:dur="2000" advTm="53055"/>
    </mc:Choice>
    <mc:Fallback xmlns="">
      <p:transition spd="slow" advTm="53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Ranking classifier</a:t>
            </a:r>
            <a:endParaRPr lang="en-US" dirty="0"/>
          </a:p>
        </p:txBody>
      </p:sp>
      <p:sp>
        <p:nvSpPr>
          <p:cNvPr id="3" name="Content Placeholder 2"/>
          <p:cNvSpPr>
            <a:spLocks noGrp="1"/>
          </p:cNvSpPr>
          <p:nvPr>
            <p:ph idx="1"/>
          </p:nvPr>
        </p:nvSpPr>
        <p:spPr/>
        <p:txBody>
          <a:bodyPr/>
          <a:lstStyle/>
          <a:p>
            <a:r>
              <a:rPr lang="en-US" dirty="0" smtClean="0"/>
              <a:t>The scores from a </a:t>
            </a:r>
            <a:r>
              <a:rPr lang="en-US" dirty="0" smtClean="0">
                <a:solidFill>
                  <a:srgbClr val="000099"/>
                </a:solidFill>
              </a:rPr>
              <a:t>scoring classifier </a:t>
            </a:r>
            <a:r>
              <a:rPr lang="en-US" dirty="0" smtClean="0"/>
              <a:t>may not be particularly meaningful – they are not derived from any “true” scores – so it may be preferable to ignore the </a:t>
            </a:r>
            <a:r>
              <a:rPr lang="en-US" dirty="0" smtClean="0">
                <a:solidFill>
                  <a:srgbClr val="006600"/>
                </a:solidFill>
              </a:rPr>
              <a:t>magnitude</a:t>
            </a:r>
            <a:r>
              <a:rPr lang="en-US" dirty="0" smtClean="0"/>
              <a:t> and just keep the </a:t>
            </a:r>
            <a:r>
              <a:rPr lang="en-US" b="1" dirty="0" smtClean="0">
                <a:solidFill>
                  <a:srgbClr val="006600"/>
                </a:solidFill>
              </a:rPr>
              <a:t>order</a:t>
            </a:r>
            <a:r>
              <a:rPr lang="en-US" dirty="0" smtClean="0"/>
              <a:t> of the scores on a set of instances</a:t>
            </a:r>
          </a:p>
          <a:p>
            <a:pPr lvl="1"/>
            <a:r>
              <a:rPr lang="en-US" dirty="0" smtClean="0"/>
              <a:t>This is less sensitive to </a:t>
            </a:r>
            <a:r>
              <a:rPr lang="en-US" dirty="0" smtClean="0">
                <a:solidFill>
                  <a:srgbClr val="800000"/>
                </a:solidFill>
              </a:rPr>
              <a:t>outliers</a:t>
            </a:r>
            <a:r>
              <a:rPr lang="en-US" dirty="0" smtClean="0"/>
              <a:t> – i.e., more robust to noise/errors</a:t>
            </a:r>
          </a:p>
          <a:p>
            <a:r>
              <a:rPr lang="en-US" dirty="0" smtClean="0"/>
              <a:t>All positive examples should (ideally) be ranked higher than all negative examples</a:t>
            </a:r>
          </a:p>
          <a:p>
            <a:pPr lvl="1"/>
            <a:r>
              <a:rPr lang="en-US" dirty="0" smtClean="0"/>
              <a:t>Exceptions to this are </a:t>
            </a:r>
            <a:r>
              <a:rPr lang="en-US" dirty="0" smtClean="0">
                <a:solidFill>
                  <a:srgbClr val="000099"/>
                </a:solidFill>
              </a:rPr>
              <a:t>ranking errors</a:t>
            </a:r>
          </a:p>
          <a:p>
            <a:pPr lvl="1"/>
            <a:r>
              <a:rPr lang="en-US" dirty="0" smtClean="0"/>
              <a:t>Count the ranking errors (</a:t>
            </a:r>
            <a:r>
              <a:rPr lang="en-US" i="1" dirty="0" smtClean="0">
                <a:solidFill>
                  <a:srgbClr val="000099"/>
                </a:solidFill>
              </a:rPr>
              <a:t>err</a:t>
            </a:r>
            <a:r>
              <a:rPr lang="en-US" dirty="0" smtClean="0"/>
              <a:t>): For all (</a:t>
            </a:r>
            <a:r>
              <a:rPr lang="en-US" dirty="0" err="1" smtClean="0">
                <a:solidFill>
                  <a:srgbClr val="006600"/>
                </a:solidFill>
              </a:rPr>
              <a:t>pos</a:t>
            </a:r>
            <a:r>
              <a:rPr lang="en-US" dirty="0" smtClean="0"/>
              <a:t>, </a:t>
            </a:r>
            <a:r>
              <a:rPr lang="en-US" dirty="0" err="1" smtClean="0">
                <a:solidFill>
                  <a:srgbClr val="C00000"/>
                </a:solidFill>
              </a:rPr>
              <a:t>neg</a:t>
            </a:r>
            <a:r>
              <a:rPr lang="en-US" dirty="0" smtClean="0"/>
              <a:t>) example pairs, how many rank </a:t>
            </a:r>
            <a:r>
              <a:rPr lang="en-US" dirty="0" err="1" smtClean="0">
                <a:solidFill>
                  <a:srgbClr val="C00000"/>
                </a:solidFill>
              </a:rPr>
              <a:t>neg</a:t>
            </a:r>
            <a:r>
              <a:rPr lang="en-US" dirty="0" smtClean="0">
                <a:solidFill>
                  <a:srgbClr val="C00000"/>
                </a:solidFill>
              </a:rPr>
              <a:t> </a:t>
            </a:r>
            <a:r>
              <a:rPr lang="en-US" dirty="0" smtClean="0"/>
              <a:t>higher than </a:t>
            </a:r>
            <a:r>
              <a:rPr lang="en-US" dirty="0" err="1" smtClean="0">
                <a:solidFill>
                  <a:srgbClr val="006600"/>
                </a:solidFill>
              </a:rPr>
              <a:t>pos</a:t>
            </a:r>
            <a:r>
              <a:rPr lang="en-US" dirty="0" smtClean="0"/>
              <a:t>?</a:t>
            </a:r>
          </a:p>
          <a:p>
            <a:pPr lvl="2"/>
            <a:r>
              <a:rPr lang="en-US" dirty="0" smtClean="0"/>
              <a:t>Ties count ½ </a:t>
            </a:r>
          </a:p>
        </p:txBody>
      </p:sp>
      <p:sp>
        <p:nvSpPr>
          <p:cNvPr id="4" name="Slide Number Placeholder 3"/>
          <p:cNvSpPr>
            <a:spLocks noGrp="1"/>
          </p:cNvSpPr>
          <p:nvPr>
            <p:ph type="sldNum" sz="quarter" idx="4"/>
          </p:nvPr>
        </p:nvSpPr>
        <p:spPr/>
        <p:txBody>
          <a:bodyPr/>
          <a:lstStyle/>
          <a:p>
            <a:fld id="{D8EBC6CF-16CA-46A0-BD95-D4B5553FB128}" type="slidenum">
              <a:rPr lang="en-US" smtClean="0"/>
              <a:pPr/>
              <a:t>25</a:t>
            </a:fld>
            <a:endParaRPr lang="en-US" dirty="0"/>
          </a:p>
        </p:txBody>
      </p:sp>
      <mc:AlternateContent xmlns:mc="http://schemas.openxmlformats.org/markup-compatibility/2006" xmlns:a14="http://schemas.microsoft.com/office/drawing/2010/main">
        <mc:Choice Requires="a14">
          <p:sp>
            <p:nvSpPr>
              <p:cNvPr id="5" name="Rectangle 4"/>
              <p:cNvSpPr/>
              <p:nvPr/>
            </p:nvSpPr>
            <p:spPr>
              <a:xfrm>
                <a:off x="2281324" y="5562600"/>
                <a:ext cx="4572000" cy="784830"/>
              </a:xfrm>
              <a:prstGeom prst="rect">
                <a:avLst/>
              </a:prstGeom>
              <a:ln>
                <a:solidFill>
                  <a:schemeClr val="tx1"/>
                </a:solidFill>
              </a:ln>
            </p:spPr>
            <p:txBody>
              <a:bodyPr>
                <a:spAutoFit/>
              </a:bodyPr>
              <a:lstStyle/>
              <a:p>
                <a:pPr>
                  <a:spcAft>
                    <a:spcPts val="600"/>
                  </a:spcAft>
                </a:pPr>
                <a:r>
                  <a:rPr lang="en-US" sz="2000" dirty="0">
                    <a:solidFill>
                      <a:srgbClr val="002060"/>
                    </a:solidFill>
                  </a:rPr>
                  <a:t>Ranking error rate:  </a:t>
                </a:r>
                <a:r>
                  <a:rPr lang="en-US" sz="2000" i="1" dirty="0"/>
                  <a:t>rank-err </a:t>
                </a:r>
                <a:r>
                  <a:rPr lang="en-US" sz="2000" dirty="0"/>
                  <a:t>= </a:t>
                </a:r>
                <a14:m>
                  <m:oMath xmlns:m="http://schemas.openxmlformats.org/officeDocument/2006/math">
                    <m:f>
                      <m:fPr>
                        <m:type m:val="skw"/>
                        <m:ctrlPr>
                          <a:rPr lang="en-US" sz="2000" i="1">
                            <a:latin typeface="Cambria Math" panose="02040503050406030204" pitchFamily="18" charset="0"/>
                          </a:rPr>
                        </m:ctrlPr>
                      </m:fPr>
                      <m:num>
                        <m:r>
                          <a:rPr lang="en-US" sz="2000" i="1">
                            <a:latin typeface="Cambria Math"/>
                          </a:rPr>
                          <m:t>𝑒𝑟𝑟</m:t>
                        </m:r>
                      </m:num>
                      <m:den>
                        <m:r>
                          <a:rPr lang="en-US" sz="2000" i="1">
                            <a:solidFill>
                              <a:srgbClr val="006600"/>
                            </a:solidFill>
                            <a:latin typeface="Cambria Math"/>
                          </a:rPr>
                          <m:t>𝑃</m:t>
                        </m:r>
                        <m:r>
                          <a:rPr lang="en-US" sz="2000" i="1">
                            <a:solidFill>
                              <a:srgbClr val="C00000"/>
                            </a:solidFill>
                            <a:latin typeface="Cambria Math"/>
                          </a:rPr>
                          <m:t>𝑁</m:t>
                        </m:r>
                      </m:den>
                    </m:f>
                  </m:oMath>
                </a14:m>
                <a:endParaRPr lang="en-US" sz="2000" dirty="0"/>
              </a:p>
              <a:p>
                <a:r>
                  <a:rPr lang="en-US" sz="2000" dirty="0">
                    <a:solidFill>
                      <a:srgbClr val="002060"/>
                    </a:solidFill>
                  </a:rPr>
                  <a:t>Ranking accuracy: </a:t>
                </a:r>
                <a:r>
                  <a:rPr lang="en-US" sz="2000" i="1" dirty="0"/>
                  <a:t>rank-</a:t>
                </a:r>
                <a:r>
                  <a:rPr lang="en-US" sz="2000" i="1" dirty="0" err="1"/>
                  <a:t>acc</a:t>
                </a:r>
                <a:r>
                  <a:rPr lang="en-US" sz="2000" i="1" dirty="0"/>
                  <a:t> </a:t>
                </a:r>
                <a:r>
                  <a:rPr lang="en-US" sz="2000" dirty="0"/>
                  <a:t>= 1 – </a:t>
                </a:r>
                <a:r>
                  <a:rPr lang="en-US" sz="2000" i="1" dirty="0"/>
                  <a:t>rank-err</a:t>
                </a:r>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2281324" y="5562600"/>
                <a:ext cx="4572000" cy="784830"/>
              </a:xfrm>
              <a:prstGeom prst="rect">
                <a:avLst/>
              </a:prstGeom>
              <a:blipFill rotWithShape="0">
                <a:blip r:embed="rId4"/>
                <a:stretch>
                  <a:fillRect l="-1197" t="-56154" r="-1064" b="-43077"/>
                </a:stretch>
              </a:blipFill>
              <a:ln>
                <a:solidFill>
                  <a:schemeClr val="tx1"/>
                </a:solidFill>
              </a:ln>
            </p:spPr>
            <p:txBody>
              <a:bodyPr/>
              <a:lstStyle/>
              <a:p>
                <a:r>
                  <a:rPr lang="en-US">
                    <a:noFill/>
                  </a:rPr>
                  <a:t> </a:t>
                </a:r>
              </a:p>
            </p:txBody>
          </p:sp>
        </mc:Fallback>
      </mc:AlternateContent>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395348955"/>
      </p:ext>
    </p:extLst>
  </p:cSld>
  <p:clrMapOvr>
    <a:masterClrMapping/>
  </p:clrMapOvr>
  <mc:AlternateContent xmlns:mc="http://schemas.openxmlformats.org/markup-compatibility/2006" xmlns:p14="http://schemas.microsoft.com/office/powerpoint/2010/main">
    <mc:Choice Requires="p14">
      <p:transition spd="slow" p14:dur="2000" advTm="54400"/>
    </mc:Choice>
    <mc:Fallback xmlns="">
      <p:transition spd="slow" advTm="54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probabilities</a:t>
            </a:r>
            <a:endParaRPr lang="en-US" dirty="0"/>
          </a:p>
        </p:txBody>
      </p:sp>
      <p:sp>
        <p:nvSpPr>
          <p:cNvPr id="3" name="Content Placeholder 2"/>
          <p:cNvSpPr>
            <a:spLocks noGrp="1"/>
          </p:cNvSpPr>
          <p:nvPr>
            <p:ph idx="1"/>
          </p:nvPr>
        </p:nvSpPr>
        <p:spPr/>
        <p:txBody>
          <a:bodyPr/>
          <a:lstStyle/>
          <a:p>
            <a:r>
              <a:rPr lang="en-US" dirty="0" smtClean="0"/>
              <a:t>In machine learning, we often calculate </a:t>
            </a:r>
            <a:r>
              <a:rPr lang="en-US" i="1" dirty="0" smtClean="0">
                <a:solidFill>
                  <a:srgbClr val="000099"/>
                </a:solidFill>
              </a:rPr>
              <a:t>empirical probabilities</a:t>
            </a:r>
            <a:r>
              <a:rPr lang="en-US" dirty="0" smtClean="0">
                <a:solidFill>
                  <a:srgbClr val="000099"/>
                </a:solidFill>
              </a:rPr>
              <a:t> </a:t>
            </a:r>
            <a:r>
              <a:rPr lang="en-US" dirty="0" smtClean="0"/>
              <a:t>– i.e., calculate relative frequencies from the available data</a:t>
            </a:r>
          </a:p>
          <a:p>
            <a:pPr lvl="1"/>
            <a:endParaRPr lang="en-US" dirty="0" smtClean="0"/>
          </a:p>
          <a:p>
            <a:pPr lvl="1"/>
            <a:endParaRPr lang="en-US" dirty="0"/>
          </a:p>
          <a:p>
            <a:pPr lvl="1"/>
            <a:endParaRPr lang="en-US" dirty="0" smtClean="0"/>
          </a:p>
          <a:p>
            <a:r>
              <a:rPr lang="en-US" dirty="0" smtClean="0"/>
              <a:t>But this can be problematic, especially with small amounts of training data</a:t>
            </a:r>
          </a:p>
          <a:p>
            <a:pPr lvl="1"/>
            <a:r>
              <a:rPr lang="en-US" dirty="0" smtClean="0">
                <a:solidFill>
                  <a:srgbClr val="006600"/>
                </a:solidFill>
              </a:rPr>
              <a:t>Probabilities of 0 and 1 generally should be avoided</a:t>
            </a:r>
          </a:p>
          <a:p>
            <a:r>
              <a:rPr lang="en-US" dirty="0" smtClean="0"/>
              <a:t>There are various common ways to smooth or correct the relative frequencies to avoid 0 and 1</a:t>
            </a:r>
          </a:p>
          <a:p>
            <a:pPr lvl="1"/>
            <a:r>
              <a:rPr lang="en-US" dirty="0" smtClean="0"/>
              <a:t>E.g., </a:t>
            </a:r>
            <a:r>
              <a:rPr lang="en-US" dirty="0" smtClean="0">
                <a:solidFill>
                  <a:srgbClr val="000099"/>
                </a:solidFill>
              </a:rPr>
              <a:t>Laplace correction </a:t>
            </a:r>
            <a:r>
              <a:rPr lang="en-US" dirty="0" smtClean="0"/>
              <a:t>and </a:t>
            </a:r>
            <a:r>
              <a:rPr lang="en-US" dirty="0" smtClean="0">
                <a:solidFill>
                  <a:srgbClr val="000099"/>
                </a:solidFill>
              </a:rPr>
              <a:t>m-estimate</a:t>
            </a:r>
            <a:r>
              <a:rPr lang="en-US" dirty="0" smtClean="0"/>
              <a:t>:</a:t>
            </a:r>
            <a:endParaRPr lang="en-US" dirty="0"/>
          </a:p>
        </p:txBody>
      </p:sp>
      <p:sp>
        <p:nvSpPr>
          <p:cNvPr id="4" name="Slide Number Placeholder 3"/>
          <p:cNvSpPr>
            <a:spLocks noGrp="1"/>
          </p:cNvSpPr>
          <p:nvPr>
            <p:ph type="sldNum" sz="quarter" idx="4"/>
          </p:nvPr>
        </p:nvSpPr>
        <p:spPr/>
        <p:txBody>
          <a:bodyPr/>
          <a:lstStyle/>
          <a:p>
            <a:fld id="{D8EBC6CF-16CA-46A0-BD95-D4B5553FB128}" type="slidenum">
              <a:rPr lang="en-US" smtClean="0"/>
              <a:pPr/>
              <a:t>26</a:t>
            </a:fld>
            <a:endParaRPr lang="en-US" dirty="0"/>
          </a:p>
        </p:txBody>
      </p:sp>
      <p:sp>
        <p:nvSpPr>
          <p:cNvPr id="5" name="TextBox 4"/>
          <p:cNvSpPr txBox="1"/>
          <p:nvPr/>
        </p:nvSpPr>
        <p:spPr>
          <a:xfrm>
            <a:off x="1518751" y="1935480"/>
            <a:ext cx="5171609" cy="400110"/>
          </a:xfrm>
          <a:prstGeom prst="rect">
            <a:avLst/>
          </a:prstGeom>
          <a:noFill/>
        </p:spPr>
        <p:txBody>
          <a:bodyPr wrap="none" rtlCol="0">
            <a:spAutoFit/>
          </a:bodyPr>
          <a:lstStyle/>
          <a:p>
            <a:pPr>
              <a:buNone/>
            </a:pPr>
            <a:r>
              <a:rPr lang="en-US" sz="2000" i="1" dirty="0" smtClean="0">
                <a:solidFill>
                  <a:srgbClr val="006600"/>
                </a:solidFill>
              </a:rPr>
              <a:t>N</a:t>
            </a:r>
            <a:r>
              <a:rPr lang="en-US" sz="2000" i="1" baseline="-25000" dirty="0" smtClean="0">
                <a:solidFill>
                  <a:srgbClr val="006600"/>
                </a:solidFill>
              </a:rPr>
              <a:t>i</a:t>
            </a:r>
            <a:r>
              <a:rPr lang="en-US" sz="2000" dirty="0" smtClean="0">
                <a:solidFill>
                  <a:srgbClr val="006600"/>
                </a:solidFill>
              </a:rPr>
              <a:t> instances of </a:t>
            </a:r>
            <a:r>
              <a:rPr lang="en-US" sz="2000" i="1" dirty="0" smtClean="0">
                <a:solidFill>
                  <a:srgbClr val="006600"/>
                </a:solidFill>
              </a:rPr>
              <a:t>k</a:t>
            </a:r>
            <a:r>
              <a:rPr lang="en-US" sz="2000" dirty="0" smtClean="0">
                <a:solidFill>
                  <a:srgbClr val="006600"/>
                </a:solidFill>
              </a:rPr>
              <a:t> classes </a:t>
            </a:r>
            <a:r>
              <a:rPr lang="en-US" sz="2000" i="1" dirty="0" smtClean="0">
                <a:solidFill>
                  <a:srgbClr val="006600"/>
                </a:solidFill>
              </a:rPr>
              <a:t>C</a:t>
            </a:r>
            <a:r>
              <a:rPr lang="en-US" sz="2000" i="1" baseline="-25000" dirty="0" smtClean="0">
                <a:solidFill>
                  <a:srgbClr val="006600"/>
                </a:solidFill>
              </a:rPr>
              <a:t>i</a:t>
            </a:r>
            <a:r>
              <a:rPr lang="en-US" sz="2000" dirty="0" smtClean="0">
                <a:solidFill>
                  <a:srgbClr val="006600"/>
                </a:solidFill>
              </a:rPr>
              <a:t> in the training data </a:t>
            </a:r>
            <a:r>
              <a:rPr lang="en-US" sz="2000" i="1" dirty="0" smtClean="0">
                <a:solidFill>
                  <a:srgbClr val="006600"/>
                </a:solidFill>
              </a:rPr>
              <a:t>S</a:t>
            </a:r>
            <a:r>
              <a:rPr lang="en-US" sz="2000" dirty="0" smtClean="0">
                <a:solidFill>
                  <a:srgbClr val="006600"/>
                </a:solidFill>
              </a:rPr>
              <a:t>:</a:t>
            </a:r>
            <a:endParaRPr lang="en-US" sz="2000" dirty="0">
              <a:solidFill>
                <a:srgbClr val="006600"/>
              </a:solidFill>
            </a:endParaRPr>
          </a:p>
        </p:txBody>
      </p:sp>
      <mc:AlternateContent xmlns:mc="http://schemas.openxmlformats.org/markup-compatibility/2006" xmlns:a14="http://schemas.microsoft.com/office/drawing/2010/main">
        <mc:Choice Requires="a14">
          <p:sp>
            <p:nvSpPr>
              <p:cNvPr id="6" name="TextBox 5"/>
              <p:cNvSpPr txBox="1"/>
              <p:nvPr/>
            </p:nvSpPr>
            <p:spPr>
              <a:xfrm>
                <a:off x="1747351" y="2318993"/>
                <a:ext cx="3231719" cy="652807"/>
              </a:xfrm>
              <a:prstGeom prst="rect">
                <a:avLst/>
              </a:prstGeom>
              <a:noFill/>
            </p:spPr>
            <p:txBody>
              <a:bodyPr wrap="none" rtlCol="0">
                <a:spAutoFit/>
              </a:bodyPr>
              <a:lstStyle/>
              <a:p>
                <a:pPr>
                  <a:buNone/>
                </a:pPr>
                <a:r>
                  <a:rPr lang="en-US" dirty="0" smtClean="0"/>
                  <a:t>Relative frequency = </a:t>
                </a:r>
                <a14:m>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𝑖</m:t>
                            </m:r>
                          </m:sub>
                        </m:sSub>
                      </m:num>
                      <m:den>
                        <m:d>
                          <m:dPr>
                            <m:begChr m:val="|"/>
                            <m:endChr m:val="|"/>
                            <m:ctrlPr>
                              <a:rPr lang="en-US" sz="2400" i="1" smtClean="0">
                                <a:latin typeface="Cambria Math" panose="02040503050406030204" pitchFamily="18" charset="0"/>
                              </a:rPr>
                            </m:ctrlPr>
                          </m:dPr>
                          <m:e>
                            <m:r>
                              <a:rPr lang="en-US" sz="2400" b="0" i="1" smtClean="0">
                                <a:latin typeface="Cambria Math"/>
                              </a:rPr>
                              <m:t>𝑆</m:t>
                            </m:r>
                          </m:e>
                        </m:d>
                      </m:den>
                    </m:f>
                    <m:r>
                      <a:rPr lang="en-US" sz="2400" b="0" i="1" smtClean="0">
                        <a:latin typeface="Cambria Math"/>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a:rPr>
                              <m:t>𝑝</m:t>
                            </m:r>
                          </m:e>
                        </m:acc>
                      </m:e>
                      <m:sub>
                        <m:r>
                          <a:rPr lang="en-US" sz="2400" b="0" i="1" smtClean="0">
                            <a:latin typeface="Cambria Math"/>
                          </a:rPr>
                          <m:t>𝑖</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747351" y="2318993"/>
                <a:ext cx="3231719" cy="652807"/>
              </a:xfrm>
              <a:prstGeom prst="rect">
                <a:avLst/>
              </a:prstGeom>
              <a:blipFill rotWithShape="1">
                <a:blip r:embed="rId4"/>
                <a:stretch>
                  <a:fillRect l="-1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90600" y="5661717"/>
                <a:ext cx="2731132" cy="652807"/>
              </a:xfrm>
              <a:prstGeom prst="rect">
                <a:avLst/>
              </a:prstGeom>
              <a:noFill/>
            </p:spPr>
            <p:txBody>
              <a:bodyPr wrap="none" rtlCol="0">
                <a:spAutoFit/>
              </a:bodyPr>
              <a:lstStyle/>
              <a:p>
                <a:pPr>
                  <a:buNone/>
                </a:pPr>
                <a:r>
                  <a:rPr lang="en-US" dirty="0" smtClean="0"/>
                  <a:t>Laplace correction = </a:t>
                </a:r>
                <a14:m>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𝑖</m:t>
                            </m:r>
                          </m:sub>
                        </m:sSub>
                        <m:r>
                          <a:rPr lang="en-US" sz="2400" b="0" i="1" smtClean="0">
                            <a:latin typeface="Cambria Math"/>
                          </a:rPr>
                          <m:t>+1</m:t>
                        </m:r>
                      </m:num>
                      <m:den>
                        <m:d>
                          <m:dPr>
                            <m:begChr m:val="|"/>
                            <m:endChr m:val="|"/>
                            <m:ctrlPr>
                              <a:rPr lang="en-US" sz="2400" i="1" smtClean="0">
                                <a:latin typeface="Cambria Math" panose="02040503050406030204" pitchFamily="18" charset="0"/>
                              </a:rPr>
                            </m:ctrlPr>
                          </m:dPr>
                          <m:e>
                            <m:r>
                              <a:rPr lang="en-US" sz="2400" b="0" i="1" smtClean="0">
                                <a:latin typeface="Cambria Math"/>
                              </a:rPr>
                              <m:t>𝑆</m:t>
                            </m:r>
                          </m:e>
                        </m:d>
                        <m:r>
                          <a:rPr lang="en-US" sz="2400" b="0" i="1" smtClean="0">
                            <a:latin typeface="Cambria Math"/>
                          </a:rPr>
                          <m:t>+</m:t>
                        </m:r>
                        <m:r>
                          <a:rPr lang="en-US" sz="2400" b="0" i="1" smtClean="0">
                            <a:latin typeface="Cambria Math"/>
                          </a:rPr>
                          <m:t>𝑘</m:t>
                        </m:r>
                      </m:den>
                    </m:f>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990600" y="5661717"/>
                <a:ext cx="2731132" cy="652807"/>
              </a:xfrm>
              <a:prstGeom prst="rect">
                <a:avLst/>
              </a:prstGeom>
              <a:blipFill rotWithShape="1">
                <a:blip r:embed="rId5"/>
                <a:stretch>
                  <a:fillRect l="-20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006555" y="5659204"/>
                <a:ext cx="2308645" cy="652807"/>
              </a:xfrm>
              <a:prstGeom prst="rect">
                <a:avLst/>
              </a:prstGeom>
              <a:noFill/>
            </p:spPr>
            <p:txBody>
              <a:bodyPr wrap="none" rtlCol="0">
                <a:spAutoFit/>
              </a:bodyPr>
              <a:lstStyle/>
              <a:p>
                <a:pPr>
                  <a:buNone/>
                </a:pPr>
                <a:r>
                  <a:rPr lang="en-US" dirty="0" smtClean="0"/>
                  <a:t>m-estimate = </a:t>
                </a:r>
                <a14:m>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𝑖</m:t>
                            </m:r>
                          </m:sub>
                        </m:sSub>
                        <m:r>
                          <a:rPr lang="en-US" sz="2400" b="0" i="1" smtClean="0">
                            <a:latin typeface="Cambria Math"/>
                          </a:rPr>
                          <m:t>+</m:t>
                        </m:r>
                        <m:r>
                          <a:rPr lang="en-US" sz="2400" b="0" i="1" smtClean="0">
                            <a:latin typeface="Cambria Math"/>
                          </a:rPr>
                          <m:t>𝑚</m:t>
                        </m:r>
                        <m:sSub>
                          <m:sSubPr>
                            <m:ctrlPr>
                              <a:rPr lang="en-US" sz="2400" b="0" i="1" smtClean="0">
                                <a:latin typeface="Cambria Math" panose="02040503050406030204" pitchFamily="18" charset="0"/>
                              </a:rPr>
                            </m:ctrlPr>
                          </m:sSubPr>
                          <m:e>
                            <m:r>
                              <a:rPr lang="en-US" sz="2400" b="0" i="1" smtClean="0">
                                <a:latin typeface="Cambria Math"/>
                                <a:ea typeface="Cambria Math"/>
                              </a:rPr>
                              <m:t>𝜋</m:t>
                            </m:r>
                          </m:e>
                          <m:sub>
                            <m:r>
                              <a:rPr lang="en-US" sz="2400" b="0" i="1" smtClean="0">
                                <a:latin typeface="Cambria Math"/>
                              </a:rPr>
                              <m:t>𝑖</m:t>
                            </m:r>
                          </m:sub>
                        </m:sSub>
                      </m:num>
                      <m:den>
                        <m:d>
                          <m:dPr>
                            <m:begChr m:val="|"/>
                            <m:endChr m:val="|"/>
                            <m:ctrlPr>
                              <a:rPr lang="en-US" sz="2400" i="1" smtClean="0">
                                <a:latin typeface="Cambria Math" panose="02040503050406030204" pitchFamily="18" charset="0"/>
                              </a:rPr>
                            </m:ctrlPr>
                          </m:dPr>
                          <m:e>
                            <m:r>
                              <a:rPr lang="en-US" sz="2400" b="0" i="1" smtClean="0">
                                <a:latin typeface="Cambria Math"/>
                              </a:rPr>
                              <m:t>𝑆</m:t>
                            </m:r>
                          </m:e>
                        </m:d>
                        <m:r>
                          <a:rPr lang="en-US" sz="2400" b="0" i="1" smtClean="0">
                            <a:latin typeface="Cambria Math"/>
                          </a:rPr>
                          <m:t>+</m:t>
                        </m:r>
                        <m:r>
                          <a:rPr lang="en-US" sz="2400" b="0" i="1" smtClean="0">
                            <a:latin typeface="Cambria Math"/>
                          </a:rPr>
                          <m:t>𝑚</m:t>
                        </m:r>
                      </m:den>
                    </m:f>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006555" y="5659204"/>
                <a:ext cx="2308645" cy="652807"/>
              </a:xfrm>
              <a:prstGeom prst="rect">
                <a:avLst/>
              </a:prstGeom>
              <a:blipFill rotWithShape="1">
                <a:blip r:embed="rId6"/>
                <a:stretch>
                  <a:fillRect l="-2111"/>
                </a:stretch>
              </a:blipFill>
            </p:spPr>
            <p:txBody>
              <a:bodyPr/>
              <a:lstStyle/>
              <a:p>
                <a:r>
                  <a:rPr lang="en-US">
                    <a:noFill/>
                  </a:rPr>
                  <a:t> </a:t>
                </a:r>
              </a:p>
            </p:txBody>
          </p:sp>
        </mc:Fallback>
      </mc:AlternateContent>
      <p:sp>
        <p:nvSpPr>
          <p:cNvPr id="10" name="TextBox 9"/>
          <p:cNvSpPr txBox="1"/>
          <p:nvPr/>
        </p:nvSpPr>
        <p:spPr>
          <a:xfrm>
            <a:off x="1155068" y="5410201"/>
            <a:ext cx="2502532" cy="276999"/>
          </a:xfrm>
          <a:prstGeom prst="rect">
            <a:avLst/>
          </a:prstGeom>
          <a:noFill/>
        </p:spPr>
        <p:txBody>
          <a:bodyPr wrap="square" rtlCol="0">
            <a:spAutoFit/>
          </a:bodyPr>
          <a:lstStyle/>
          <a:p>
            <a:pPr>
              <a:buNone/>
            </a:pPr>
            <a:r>
              <a:rPr lang="en-US" sz="1200" dirty="0" smtClean="0">
                <a:solidFill>
                  <a:srgbClr val="800000"/>
                </a:solidFill>
              </a:rPr>
              <a:t>Add a pseudo-count to each class</a:t>
            </a:r>
            <a:endParaRPr lang="en-US" sz="1200" dirty="0">
              <a:solidFill>
                <a:srgbClr val="800000"/>
              </a:solidFill>
            </a:endParaRPr>
          </a:p>
        </p:txBody>
      </p:sp>
      <mc:AlternateContent xmlns:mc="http://schemas.openxmlformats.org/markup-compatibility/2006" xmlns:a14="http://schemas.microsoft.com/office/drawing/2010/main">
        <mc:Choice Requires="a14">
          <p:sp>
            <p:nvSpPr>
              <p:cNvPr id="15" name="TextBox 14"/>
              <p:cNvSpPr txBox="1"/>
              <p:nvPr/>
            </p:nvSpPr>
            <p:spPr>
              <a:xfrm>
                <a:off x="4267200" y="5410200"/>
                <a:ext cx="4343400" cy="276999"/>
              </a:xfrm>
              <a:prstGeom prst="rect">
                <a:avLst/>
              </a:prstGeom>
              <a:noFill/>
            </p:spPr>
            <p:txBody>
              <a:bodyPr wrap="square" rtlCol="0">
                <a:spAutoFit/>
              </a:bodyPr>
              <a:lstStyle/>
              <a:p>
                <a:pPr>
                  <a:buNone/>
                </a:pPr>
                <a:r>
                  <a:rPr lang="en-US" sz="1200" dirty="0" smtClean="0">
                    <a:solidFill>
                      <a:srgbClr val="800000"/>
                    </a:solidFill>
                  </a:rPr>
                  <a:t>Choose number of pseudo-counts </a:t>
                </a:r>
                <a:r>
                  <a:rPr lang="en-US" sz="1200" i="1" dirty="0" smtClean="0">
                    <a:solidFill>
                      <a:srgbClr val="800000"/>
                    </a:solidFill>
                  </a:rPr>
                  <a:t>m</a:t>
                </a:r>
                <a:r>
                  <a:rPr lang="en-US" sz="1200" dirty="0" smtClean="0">
                    <a:solidFill>
                      <a:srgbClr val="800000"/>
                    </a:solidFill>
                  </a:rPr>
                  <a:t> and their class distribution </a:t>
                </a:r>
                <a14:m>
                  <m:oMath xmlns:m="http://schemas.openxmlformats.org/officeDocument/2006/math">
                    <m:sSub>
                      <m:sSubPr>
                        <m:ctrlPr>
                          <a:rPr lang="en-US" sz="1200" i="1" smtClean="0">
                            <a:solidFill>
                              <a:srgbClr val="800000"/>
                            </a:solidFill>
                            <a:latin typeface="Cambria Math" panose="02040503050406030204" pitchFamily="18" charset="0"/>
                          </a:rPr>
                        </m:ctrlPr>
                      </m:sSubPr>
                      <m:e>
                        <m:r>
                          <a:rPr lang="en-US" sz="1200" i="1" smtClean="0">
                            <a:solidFill>
                              <a:srgbClr val="800000"/>
                            </a:solidFill>
                            <a:latin typeface="Cambria Math"/>
                            <a:ea typeface="Cambria Math"/>
                          </a:rPr>
                          <m:t>𝜋</m:t>
                        </m:r>
                      </m:e>
                      <m:sub>
                        <m:r>
                          <a:rPr lang="en-US" sz="1200" b="0" i="1" smtClean="0">
                            <a:solidFill>
                              <a:srgbClr val="800000"/>
                            </a:solidFill>
                            <a:latin typeface="Cambria Math"/>
                          </a:rPr>
                          <m:t>𝑖</m:t>
                        </m:r>
                      </m:sub>
                    </m:sSub>
                  </m:oMath>
                </a14:m>
                <a:endParaRPr lang="en-US" sz="1200" dirty="0">
                  <a:solidFill>
                    <a:srgbClr val="80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267200" y="5410200"/>
                <a:ext cx="4343400" cy="276999"/>
              </a:xfrm>
              <a:prstGeom prst="rect">
                <a:avLst/>
              </a:prstGeom>
              <a:blipFill rotWithShape="1">
                <a:blip r:embed="rId7"/>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467600" y="5831622"/>
                <a:ext cx="837537" cy="307969"/>
              </a:xfrm>
              <a:prstGeom prst="rect">
                <a:avLst/>
              </a:prstGeom>
              <a:noFill/>
            </p:spPr>
            <p:txBody>
              <a:bodyPr wrap="none" rtlCol="0">
                <a:spAutoFit/>
              </a:bodyPr>
              <a:lstStyle/>
              <a:p>
                <a:pPr>
                  <a:buNone/>
                </a:pPr>
                <a14:m>
                  <m:oMath xmlns:m="http://schemas.openxmlformats.org/officeDocument/2006/math">
                    <m:nary>
                      <m:naryPr>
                        <m:chr m:val="∑"/>
                        <m:supHide m:val="on"/>
                        <m:ctrlPr>
                          <a:rPr lang="en-US" sz="1400" i="1" smtClean="0">
                            <a:solidFill>
                              <a:srgbClr val="000099"/>
                            </a:solidFill>
                            <a:latin typeface="Cambria Math" panose="02040503050406030204" pitchFamily="18" charset="0"/>
                          </a:rPr>
                        </m:ctrlPr>
                      </m:naryPr>
                      <m:sub>
                        <m:r>
                          <m:rPr>
                            <m:brk m:alnAt="7"/>
                          </m:rPr>
                          <a:rPr lang="en-US" sz="1400" b="0" i="1" smtClean="0">
                            <a:solidFill>
                              <a:srgbClr val="000099"/>
                            </a:solidFill>
                            <a:latin typeface="Cambria Math"/>
                          </a:rPr>
                          <m:t>𝑖</m:t>
                        </m:r>
                      </m:sub>
                      <m:sup/>
                      <m:e>
                        <m:sSub>
                          <m:sSubPr>
                            <m:ctrlPr>
                              <a:rPr lang="en-US" sz="1400" i="1" smtClean="0">
                                <a:solidFill>
                                  <a:srgbClr val="000099"/>
                                </a:solidFill>
                                <a:latin typeface="Cambria Math" panose="02040503050406030204" pitchFamily="18" charset="0"/>
                              </a:rPr>
                            </m:ctrlPr>
                          </m:sSubPr>
                          <m:e>
                            <m:r>
                              <a:rPr lang="en-US" sz="1400" i="1" smtClean="0">
                                <a:solidFill>
                                  <a:srgbClr val="000099"/>
                                </a:solidFill>
                                <a:latin typeface="Cambria Math"/>
                                <a:ea typeface="Cambria Math"/>
                              </a:rPr>
                              <m:t>𝜋</m:t>
                            </m:r>
                          </m:e>
                          <m:sub>
                            <m:r>
                              <a:rPr lang="en-US" sz="1400" b="0" i="1" smtClean="0">
                                <a:solidFill>
                                  <a:srgbClr val="000099"/>
                                </a:solidFill>
                                <a:latin typeface="Cambria Math"/>
                              </a:rPr>
                              <m:t>𝑖</m:t>
                            </m:r>
                          </m:sub>
                        </m:sSub>
                      </m:e>
                    </m:nary>
                  </m:oMath>
                </a14:m>
                <a:r>
                  <a:rPr lang="en-US" sz="1400" dirty="0" smtClean="0">
                    <a:solidFill>
                      <a:srgbClr val="000099"/>
                    </a:solidFill>
                  </a:rPr>
                  <a:t> = 1</a:t>
                </a:r>
                <a:endParaRPr lang="en-US" sz="1400" dirty="0">
                  <a:solidFill>
                    <a:srgbClr val="000099"/>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467600" y="5831622"/>
                <a:ext cx="837537" cy="307969"/>
              </a:xfrm>
              <a:prstGeom prst="rect">
                <a:avLst/>
              </a:prstGeom>
              <a:blipFill rotWithShape="1">
                <a:blip r:embed="rId8"/>
                <a:stretch>
                  <a:fillRect l="-27007" t="-102000" r="-7299" b="-164000"/>
                </a:stretch>
              </a:blipFill>
            </p:spPr>
            <p:txBody>
              <a:bodyPr/>
              <a:lstStyle/>
              <a:p>
                <a:r>
                  <a:rPr lang="en-US">
                    <a:noFill/>
                  </a:rPr>
                  <a:t> </a:t>
                </a:r>
              </a:p>
            </p:txBody>
          </p:sp>
        </mc:Fallback>
      </mc:AlternateContent>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3500665428"/>
      </p:ext>
    </p:extLst>
  </p:cSld>
  <p:clrMapOvr>
    <a:masterClrMapping/>
  </p:clrMapOvr>
  <mc:AlternateContent xmlns:mc="http://schemas.openxmlformats.org/markup-compatibility/2006" xmlns:p14="http://schemas.microsoft.com/office/powerpoint/2010/main">
    <mc:Choice Requires="p14">
      <p:transition spd="slow" p14:dur="2000" advTm="54281"/>
    </mc:Choice>
    <mc:Fallback xmlns="">
      <p:transition spd="slow" advTm="54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 another predictive ML task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In the classification tasks we’ve been discussing, the </a:t>
                </a:r>
                <a:r>
                  <a:rPr lang="en-US" dirty="0" smtClean="0">
                    <a:solidFill>
                      <a:srgbClr val="006600"/>
                    </a:solidFill>
                  </a:rPr>
                  <a:t>label space</a:t>
                </a:r>
                <a:r>
                  <a:rPr lang="en-US" dirty="0" smtClean="0"/>
                  <a:t> was a discrete set of classes</a:t>
                </a:r>
              </a:p>
              <a:p>
                <a:pPr lvl="1"/>
                <a:r>
                  <a:rPr lang="en-US" dirty="0" smtClean="0"/>
                  <a:t>Classification, scoring, ranking, probability estimation</a:t>
                </a:r>
              </a:p>
              <a:p>
                <a:pPr>
                  <a:buClr>
                    <a:schemeClr val="tx1"/>
                  </a:buClr>
                </a:pPr>
                <a:r>
                  <a:rPr lang="en-US" dirty="0" smtClean="0">
                    <a:solidFill>
                      <a:srgbClr val="800000"/>
                    </a:solidFill>
                  </a:rPr>
                  <a:t>Regression</a:t>
                </a:r>
                <a:r>
                  <a:rPr lang="en-US" dirty="0" smtClean="0"/>
                  <a:t> learns a function (the </a:t>
                </a:r>
                <a:r>
                  <a:rPr lang="en-US" dirty="0" err="1" smtClean="0">
                    <a:solidFill>
                      <a:srgbClr val="000099"/>
                    </a:solidFill>
                  </a:rPr>
                  <a:t>regressor</a:t>
                </a:r>
                <a:r>
                  <a:rPr lang="en-US" dirty="0" smtClean="0"/>
                  <a:t>) that is a mapping</a:t>
                </a:r>
                <a:r>
                  <a:rPr lang="en-US" dirty="0"/>
                  <a:t> </a:t>
                </a:r>
                <a14:m>
                  <m:oMath xmlns:m="http://schemas.openxmlformats.org/officeDocument/2006/math">
                    <m:acc>
                      <m:accPr>
                        <m:chr m:val="̂"/>
                        <m:ctrlPr>
                          <a:rPr lang="en-US" sz="2800" i="1">
                            <a:latin typeface="Cambria Math" panose="02040503050406030204" pitchFamily="18" charset="0"/>
                          </a:rPr>
                        </m:ctrlPr>
                      </m:accPr>
                      <m:e>
                        <m:r>
                          <a:rPr lang="en-US" sz="2800" b="0" i="1" smtClean="0">
                            <a:latin typeface="Cambria Math"/>
                          </a:rPr>
                          <m:t>𝑓</m:t>
                        </m:r>
                      </m:e>
                    </m:acc>
                    <m:r>
                      <a:rPr lang="en-US" sz="2800" i="1">
                        <a:latin typeface="Cambria Math"/>
                      </a:rPr>
                      <m:t>  : </m:t>
                    </m:r>
                    <m:r>
                      <a:rPr lang="en-US" sz="2800" i="1">
                        <a:latin typeface="Cambria Math"/>
                        <a:ea typeface="Cambria Math"/>
                      </a:rPr>
                      <m:t>𝒳</m:t>
                    </m:r>
                    <m:r>
                      <a:rPr lang="en-US" sz="2800" i="1">
                        <a:latin typeface="Cambria Math"/>
                        <a:ea typeface="Cambria Math"/>
                      </a:rPr>
                      <m:t> →</m:t>
                    </m:r>
                    <m:r>
                      <a:rPr lang="en-US" sz="2800" i="1">
                        <a:latin typeface="Cambria Math"/>
                        <a:ea typeface="Cambria Math"/>
                      </a:rPr>
                      <m:t>ℝ</m:t>
                    </m:r>
                  </m:oMath>
                </a14:m>
                <a:r>
                  <a:rPr lang="en-US" dirty="0" smtClean="0"/>
                  <a:t>  from examples –</a:t>
                </a:r>
                <a14:m>
                  <m:oMath xmlns:m="http://schemas.openxmlformats.org/officeDocument/2006/math">
                    <m:r>
                      <a:rPr lang="en-US" b="0" i="0" smtClean="0">
                        <a:solidFill>
                          <a:srgbClr val="006600"/>
                        </a:solidFill>
                        <a:latin typeface="Cambria Math"/>
                      </a:rPr>
                      <m:t> </m:t>
                    </m:r>
                    <m:r>
                      <a:rPr lang="en-US" b="0" i="1" smtClean="0">
                        <a:solidFill>
                          <a:srgbClr val="006600"/>
                        </a:solidFill>
                        <a:latin typeface="Cambria Math"/>
                      </a:rPr>
                      <m:t>𝑓</m:t>
                    </m:r>
                    <m:r>
                      <a:rPr lang="en-US" i="1">
                        <a:solidFill>
                          <a:srgbClr val="006600"/>
                        </a:solidFill>
                        <a:latin typeface="Cambria Math"/>
                      </a:rPr>
                      <m:t>(</m:t>
                    </m:r>
                    <m:sSub>
                      <m:sSubPr>
                        <m:ctrlPr>
                          <a:rPr lang="en-US" i="1">
                            <a:solidFill>
                              <a:srgbClr val="006600"/>
                            </a:solidFill>
                            <a:latin typeface="Cambria Math" panose="02040503050406030204" pitchFamily="18" charset="0"/>
                          </a:rPr>
                        </m:ctrlPr>
                      </m:sSubPr>
                      <m:e>
                        <m:r>
                          <a:rPr lang="en-US" i="1">
                            <a:solidFill>
                              <a:srgbClr val="006600"/>
                            </a:solidFill>
                            <a:latin typeface="Cambria Math"/>
                          </a:rPr>
                          <m:t>𝑥</m:t>
                        </m:r>
                      </m:e>
                      <m:sub>
                        <m:r>
                          <a:rPr lang="en-US" i="1">
                            <a:solidFill>
                              <a:srgbClr val="006600"/>
                            </a:solidFill>
                            <a:latin typeface="Cambria Math"/>
                          </a:rPr>
                          <m:t>𝑖</m:t>
                        </m:r>
                      </m:sub>
                    </m:sSub>
                    <m:r>
                      <a:rPr lang="en-US" i="1">
                        <a:solidFill>
                          <a:srgbClr val="006600"/>
                        </a:solidFill>
                        <a:latin typeface="Cambria Math"/>
                      </a:rPr>
                      <m:t>)</m:t>
                    </m:r>
                  </m:oMath>
                </a14:m>
                <a:endParaRPr lang="en-US" dirty="0" smtClean="0">
                  <a:solidFill>
                    <a:srgbClr val="006600"/>
                  </a:solidFill>
                </a:endParaRPr>
              </a:p>
              <a:p>
                <a:pPr lvl="1"/>
                <a:r>
                  <a:rPr lang="en-US" dirty="0" smtClean="0"/>
                  <a:t>I.e., the </a:t>
                </a:r>
                <a:r>
                  <a:rPr lang="en-US" dirty="0" smtClean="0">
                    <a:solidFill>
                      <a:srgbClr val="000099"/>
                    </a:solidFill>
                  </a:rPr>
                  <a:t>target variable </a:t>
                </a:r>
                <a:r>
                  <a:rPr lang="en-US" dirty="0" smtClean="0"/>
                  <a:t>(output) is real-valued</a:t>
                </a:r>
                <a:endParaRPr lang="en-US" dirty="0"/>
              </a:p>
              <a:p>
                <a:r>
                  <a:rPr lang="en-US" dirty="0" smtClean="0"/>
                  <a:t>Assumption: the examples will be noisy, so watch out for </a:t>
                </a:r>
                <a:r>
                  <a:rPr lang="en-US" dirty="0" err="1" smtClean="0">
                    <a:solidFill>
                      <a:srgbClr val="000099"/>
                    </a:solidFill>
                  </a:rPr>
                  <a:t>overfitting</a:t>
                </a:r>
                <a:r>
                  <a:rPr lang="en-US" dirty="0" smtClean="0">
                    <a:solidFill>
                      <a:srgbClr val="000099"/>
                    </a:solidFill>
                  </a:rPr>
                  <a:t> </a:t>
                </a:r>
                <a:r>
                  <a:rPr lang="en-US" dirty="0" smtClean="0"/>
                  <a:t>– need to capture the general trend or shape of the function, not exactly match every data point</a:t>
                </a:r>
              </a:p>
              <a:p>
                <a:pPr lvl="1"/>
                <a:r>
                  <a:rPr lang="en-US" dirty="0" smtClean="0"/>
                  <a:t>E.g., if fitting an </a:t>
                </a:r>
                <a:r>
                  <a:rPr lang="en-US" dirty="0" smtClean="0">
                    <a:solidFill>
                      <a:srgbClr val="006600"/>
                    </a:solidFill>
                  </a:rPr>
                  <a:t>N-degree polynomial </a:t>
                </a:r>
                <a:r>
                  <a:rPr lang="en-US" dirty="0" smtClean="0"/>
                  <a:t>to the training data (thus N+1 parameters to estimate), choose one as low degree as possible</a:t>
                </a:r>
              </a:p>
              <a:p>
                <a:r>
                  <a:rPr lang="en-US" dirty="0" smtClean="0"/>
                  <a:t>The number of data points should be much greater than the number of parameters to be estimated!</a:t>
                </a:r>
              </a:p>
              <a:p>
                <a:pPr lvl="1"/>
                <a:r>
                  <a:rPr lang="en-US" dirty="0" smtClean="0">
                    <a:solidFill>
                      <a:srgbClr val="000099"/>
                    </a:solidFill>
                  </a:rPr>
                  <a:t>How much data is needed? An open question in ML….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63" t="-914" b="-4343"/>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D8EBC6CF-16CA-46A0-BD95-D4B5553FB128}" type="slidenum">
              <a:rPr lang="en-US" smtClean="0"/>
              <a:pPr/>
              <a:t>27</a:t>
            </a:fld>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442430203"/>
      </p:ext>
    </p:extLst>
  </p:cSld>
  <p:clrMapOvr>
    <a:masterClrMapping/>
  </p:clrMapOvr>
  <mc:AlternateContent xmlns:mc="http://schemas.openxmlformats.org/markup-compatibility/2006" xmlns:p14="http://schemas.microsoft.com/office/powerpoint/2010/main">
    <mc:Choice Requires="p14">
      <p:transition spd="slow" p14:dur="2000" advTm="26040"/>
    </mc:Choice>
    <mc:Fallback xmlns="">
      <p:transition spd="slow" advTm="26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learning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In </a:t>
                </a:r>
                <a:r>
                  <a:rPr lang="en-US" dirty="0" smtClean="0">
                    <a:solidFill>
                      <a:srgbClr val="006600"/>
                    </a:solidFill>
                  </a:rPr>
                  <a:t>concept learning</a:t>
                </a:r>
                <a:r>
                  <a:rPr lang="en-US" dirty="0" smtClean="0"/>
                  <a:t>, we want to learn a </a:t>
                </a:r>
                <a:r>
                  <a:rPr lang="en-US" dirty="0">
                    <a:solidFill>
                      <a:srgbClr val="000099"/>
                    </a:solidFill>
                  </a:rPr>
                  <a:t>B</a:t>
                </a:r>
                <a:r>
                  <a:rPr lang="en-US" dirty="0" smtClean="0">
                    <a:solidFill>
                      <a:srgbClr val="000099"/>
                    </a:solidFill>
                  </a:rPr>
                  <a:t>oolean function </a:t>
                </a:r>
                <a:r>
                  <a:rPr lang="en-US" dirty="0" smtClean="0"/>
                  <a:t>over a set of </a:t>
                </a:r>
                <a:r>
                  <a:rPr lang="en-US" dirty="0" err="1" smtClean="0"/>
                  <a:t>attributes+values</a:t>
                </a:r>
                <a:endParaRPr lang="en-US" dirty="0" smtClean="0"/>
              </a:p>
              <a:p>
                <a:pPr lvl="1"/>
                <a:r>
                  <a:rPr lang="en-US" dirty="0" smtClean="0"/>
                  <a:t>I.e., derive a Boolean function from training examples</a:t>
                </a:r>
              </a:p>
              <a:p>
                <a:pPr lvl="2"/>
                <a:r>
                  <a:rPr lang="en-US" dirty="0" smtClean="0"/>
                  <a:t>Positive and negative examples of the concept</a:t>
                </a:r>
              </a:p>
              <a:p>
                <a:pPr lvl="3"/>
                <a:r>
                  <a:rPr lang="en-US" sz="1800" dirty="0" smtClean="0"/>
                  <a:t>Positive:  </a:t>
                </a:r>
                <a:r>
                  <a:rPr lang="en-US" sz="1800" dirty="0" smtClean="0">
                    <a:solidFill>
                      <a:srgbClr val="000099"/>
                    </a:solidFill>
                  </a:rPr>
                  <a:t>Temperature </a:t>
                </a:r>
                <a:r>
                  <a:rPr lang="en-US" sz="1800" dirty="0">
                    <a:solidFill>
                      <a:srgbClr val="000099"/>
                    </a:solidFill>
                  </a:rPr>
                  <a:t>= </a:t>
                </a:r>
                <a:r>
                  <a:rPr lang="en-US" sz="1800" dirty="0" smtClean="0">
                    <a:solidFill>
                      <a:srgbClr val="000099"/>
                    </a:solidFill>
                  </a:rPr>
                  <a:t>high  </a:t>
                </a:r>
                <a:r>
                  <a:rPr lang="en-US" altLang="en-US" sz="1800" b="1" dirty="0">
                    <a:solidFill>
                      <a:srgbClr val="000099"/>
                    </a:solidFill>
                    <a:sym typeface="Symbol" pitchFamily="18" charset="2"/>
                  </a:rPr>
                  <a:t></a:t>
                </a:r>
                <a:r>
                  <a:rPr lang="en-US" altLang="en-US" sz="1800" dirty="0">
                    <a:solidFill>
                      <a:srgbClr val="000099"/>
                    </a:solidFill>
                    <a:sym typeface="Symbol" pitchFamily="18" charset="2"/>
                  </a:rPr>
                  <a:t> </a:t>
                </a:r>
                <a:r>
                  <a:rPr lang="en-US" sz="1800" dirty="0">
                    <a:solidFill>
                      <a:srgbClr val="000099"/>
                    </a:solidFill>
                  </a:rPr>
                  <a:t> </a:t>
                </a:r>
                <a:r>
                  <a:rPr lang="en-US" sz="1800" dirty="0" smtClean="0">
                    <a:solidFill>
                      <a:srgbClr val="000099"/>
                    </a:solidFill>
                  </a:rPr>
                  <a:t>Coughing = yes </a:t>
                </a:r>
                <a:r>
                  <a:rPr lang="en-US" altLang="en-US" sz="1800" b="1" dirty="0">
                    <a:solidFill>
                      <a:srgbClr val="000099"/>
                    </a:solidFill>
                    <a:sym typeface="Symbol" pitchFamily="18" charset="2"/>
                  </a:rPr>
                  <a:t></a:t>
                </a:r>
                <a:r>
                  <a:rPr lang="en-US" altLang="en-US" sz="1800" dirty="0">
                    <a:solidFill>
                      <a:srgbClr val="000099"/>
                    </a:solidFill>
                    <a:sym typeface="Symbol" pitchFamily="18" charset="2"/>
                  </a:rPr>
                  <a:t> </a:t>
                </a:r>
                <a:r>
                  <a:rPr lang="en-US" sz="1800" dirty="0">
                    <a:solidFill>
                      <a:srgbClr val="000099"/>
                    </a:solidFill>
                  </a:rPr>
                  <a:t> Spots = yes </a:t>
                </a:r>
                <a:endParaRPr lang="en-US" sz="1800" dirty="0" smtClean="0">
                  <a:solidFill>
                    <a:srgbClr val="000099"/>
                  </a:solidFill>
                </a:endParaRPr>
              </a:p>
              <a:p>
                <a:pPr lvl="3"/>
                <a:r>
                  <a:rPr lang="en-US" sz="1800" dirty="0" smtClean="0"/>
                  <a:t>Negative:  </a:t>
                </a:r>
                <a:r>
                  <a:rPr lang="en-US" sz="1800" dirty="0" smtClean="0">
                    <a:solidFill>
                      <a:srgbClr val="000099"/>
                    </a:solidFill>
                  </a:rPr>
                  <a:t>Temperature = medium </a:t>
                </a:r>
                <a:r>
                  <a:rPr lang="en-US" altLang="en-US" sz="1800" b="1" dirty="0">
                    <a:solidFill>
                      <a:srgbClr val="000099"/>
                    </a:solidFill>
                    <a:sym typeface="Symbol" pitchFamily="18" charset="2"/>
                  </a:rPr>
                  <a:t></a:t>
                </a:r>
                <a:r>
                  <a:rPr lang="en-US" altLang="en-US" sz="1800" dirty="0">
                    <a:solidFill>
                      <a:srgbClr val="000099"/>
                    </a:solidFill>
                    <a:sym typeface="Symbol" pitchFamily="18" charset="2"/>
                  </a:rPr>
                  <a:t> </a:t>
                </a:r>
                <a:r>
                  <a:rPr lang="en-US" sz="1800" dirty="0">
                    <a:solidFill>
                      <a:srgbClr val="000099"/>
                    </a:solidFill>
                  </a:rPr>
                  <a:t> </a:t>
                </a:r>
                <a:r>
                  <a:rPr lang="en-US" sz="1800" dirty="0" smtClean="0">
                    <a:solidFill>
                      <a:srgbClr val="000099"/>
                    </a:solidFill>
                  </a:rPr>
                  <a:t>Coughing </a:t>
                </a:r>
                <a:r>
                  <a:rPr lang="en-US" sz="1800" dirty="0">
                    <a:solidFill>
                      <a:srgbClr val="000099"/>
                    </a:solidFill>
                  </a:rPr>
                  <a:t>= </a:t>
                </a:r>
                <a:r>
                  <a:rPr lang="en-US" sz="1800" dirty="0" smtClean="0">
                    <a:solidFill>
                      <a:srgbClr val="000099"/>
                    </a:solidFill>
                  </a:rPr>
                  <a:t>no </a:t>
                </a:r>
                <a:r>
                  <a:rPr lang="en-US" altLang="en-US" sz="1800" b="1" dirty="0" smtClean="0">
                    <a:solidFill>
                      <a:srgbClr val="000099"/>
                    </a:solidFill>
                    <a:sym typeface="Symbol" pitchFamily="18" charset="2"/>
                  </a:rPr>
                  <a:t></a:t>
                </a:r>
                <a:r>
                  <a:rPr lang="en-US" altLang="en-US" sz="1800" dirty="0" smtClean="0">
                    <a:solidFill>
                      <a:srgbClr val="000099"/>
                    </a:solidFill>
                    <a:sym typeface="Symbol" pitchFamily="18" charset="2"/>
                  </a:rPr>
                  <a:t> </a:t>
                </a:r>
                <a:r>
                  <a:rPr lang="en-US" sz="1800" dirty="0" smtClean="0">
                    <a:solidFill>
                      <a:srgbClr val="000099"/>
                    </a:solidFill>
                  </a:rPr>
                  <a:t> </a:t>
                </a:r>
                <a:r>
                  <a:rPr lang="en-US" sz="1800" dirty="0">
                    <a:solidFill>
                      <a:srgbClr val="000099"/>
                    </a:solidFill>
                  </a:rPr>
                  <a:t>Spots = yes </a:t>
                </a:r>
                <a:endParaRPr lang="en-US" sz="1800" dirty="0" smtClean="0"/>
              </a:p>
              <a:p>
                <a:pPr lvl="1"/>
                <a:r>
                  <a:rPr lang="en-US" dirty="0" smtClean="0"/>
                  <a:t>This is our </a:t>
                </a:r>
                <a:r>
                  <a:rPr lang="en-US" dirty="0" smtClean="0">
                    <a:solidFill>
                      <a:srgbClr val="800000"/>
                    </a:solidFill>
                  </a:rPr>
                  <a:t>hypothesis</a:t>
                </a:r>
              </a:p>
              <a:p>
                <a:r>
                  <a:rPr lang="en-US" dirty="0" smtClean="0"/>
                  <a:t>The </a:t>
                </a:r>
                <a:r>
                  <a:rPr lang="en-US" dirty="0" smtClean="0">
                    <a:solidFill>
                      <a:srgbClr val="000099"/>
                    </a:solidFill>
                  </a:rPr>
                  <a:t>target concept </a:t>
                </a:r>
                <a:r>
                  <a:rPr lang="en-US" b="1" i="1" dirty="0" smtClean="0"/>
                  <a:t>c</a:t>
                </a:r>
                <a:r>
                  <a:rPr lang="en-US" dirty="0" smtClean="0"/>
                  <a:t> is the true concept</a:t>
                </a:r>
              </a:p>
              <a:p>
                <a:pPr lvl="1"/>
                <a:r>
                  <a:rPr lang="en-US" dirty="0" smtClean="0"/>
                  <a:t>We want the hypothesis to be a good estimate of the true concept</a:t>
                </a:r>
              </a:p>
              <a:p>
                <a:pPr lvl="1"/>
                <a:r>
                  <a:rPr lang="en-US" dirty="0" smtClean="0"/>
                  <a:t>Thus we wish to find </a:t>
                </a:r>
                <a:r>
                  <a:rPr lang="en-US" b="1" i="1" dirty="0" smtClean="0"/>
                  <a:t>h</a:t>
                </a:r>
                <a:r>
                  <a:rPr lang="en-US" dirty="0" smtClean="0"/>
                  <a:t> (or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a:rPr>
                          <m:t>𝒄</m:t>
                        </m:r>
                      </m:e>
                    </m:acc>
                    <m:r>
                      <a:rPr lang="en-US" b="0" i="1" smtClean="0">
                        <a:latin typeface="Cambria Math"/>
                      </a:rPr>
                      <m:t>) </m:t>
                    </m:r>
                  </m:oMath>
                </a14:m>
                <a:r>
                  <a:rPr lang="en-US" dirty="0" smtClean="0"/>
                  <a:t>such that </a:t>
                </a:r>
                <a:r>
                  <a:rPr lang="en-US" b="1" i="1" dirty="0" smtClean="0"/>
                  <a:t>h</a:t>
                </a:r>
                <a:r>
                  <a:rPr lang="en-US" b="1" dirty="0" smtClean="0"/>
                  <a:t> = </a:t>
                </a:r>
                <a:r>
                  <a:rPr lang="en-US" b="1" i="1" dirty="0" smtClean="0"/>
                  <a:t>c </a:t>
                </a:r>
                <a:r>
                  <a:rPr lang="en-US" dirty="0"/>
                  <a:t>(or </a:t>
                </a:r>
                <a14:m>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𝒄</m:t>
                        </m:r>
                      </m:e>
                    </m:acc>
                  </m:oMath>
                </a14:m>
                <a:r>
                  <a:rPr lang="en-US" dirty="0" smtClean="0"/>
                  <a:t> = </a:t>
                </a:r>
                <a:r>
                  <a:rPr lang="en-US" b="1" i="1" dirty="0" smtClean="0"/>
                  <a:t>c</a:t>
                </a:r>
                <a:r>
                  <a:rPr lang="en-US" dirty="0" smtClean="0"/>
                  <a:t>)</a:t>
                </a:r>
              </a:p>
              <a:p>
                <a:r>
                  <a:rPr lang="en-US" dirty="0" smtClean="0"/>
                  <a:t>The hypothesis is </a:t>
                </a:r>
                <a:r>
                  <a:rPr lang="en-US" dirty="0" smtClean="0">
                    <a:solidFill>
                      <a:srgbClr val="006600"/>
                    </a:solidFill>
                  </a:rPr>
                  <a:t>a Boolean function over the features</a:t>
                </a:r>
              </a:p>
              <a:p>
                <a:pPr lvl="1"/>
                <a:r>
                  <a:rPr lang="en-US" dirty="0" smtClean="0"/>
                  <a:t>E.g.,  some combinations of </a:t>
                </a:r>
                <a:r>
                  <a:rPr lang="en-US" dirty="0" smtClean="0">
                    <a:solidFill>
                      <a:srgbClr val="000099"/>
                    </a:solidFill>
                  </a:rPr>
                  <a:t>{Temperature, Coughing, Spots} </a:t>
                </a:r>
                <a:r>
                  <a:rPr lang="en-US" dirty="0" smtClean="0"/>
                  <a:t>are </a:t>
                </a:r>
                <a:r>
                  <a:rPr lang="en-US" u="sng" dirty="0" smtClean="0"/>
                  <a:t>in</a:t>
                </a:r>
                <a:r>
                  <a:rPr lang="en-US" dirty="0" smtClean="0"/>
                  <a:t> the concept, and others are </a:t>
                </a:r>
                <a:r>
                  <a:rPr lang="en-US" u="sng" dirty="0" smtClean="0"/>
                  <a:t>not in</a:t>
                </a:r>
                <a:r>
                  <a:rPr lang="en-US" dirty="0" smtClean="0"/>
                  <a:t> the concept</a:t>
                </a:r>
                <a:endParaRPr lang="en-US" altLang="en-US" dirty="0" smtClean="0">
                  <a:sym typeface="Symbol" pitchFamily="18" charset="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63" t="-914" r="-1111"/>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D8EBC6CF-16CA-46A0-BD95-D4B5553FB128}" type="slidenum">
              <a:rPr lang="en-US" smtClean="0"/>
              <a:pPr/>
              <a:t>28</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3951697627"/>
      </p:ext>
    </p:extLst>
  </p:cSld>
  <p:clrMapOvr>
    <a:masterClrMapping/>
  </p:clrMapOvr>
  <mc:AlternateContent xmlns:mc="http://schemas.openxmlformats.org/markup-compatibility/2006" xmlns:p14="http://schemas.microsoft.com/office/powerpoint/2010/main">
    <mc:Choice Requires="p14">
      <p:transition spd="slow" p14:dur="2000" advTm="36498"/>
    </mc:Choice>
    <mc:Fallback xmlns="">
      <p:transition spd="slow" advTm="36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hypothesis space</a:t>
            </a:r>
            <a:endParaRPr lang="en-US" dirty="0"/>
          </a:p>
        </p:txBody>
      </p:sp>
      <p:sp>
        <p:nvSpPr>
          <p:cNvPr id="3" name="Content Placeholder 2"/>
          <p:cNvSpPr>
            <a:spLocks noGrp="1"/>
          </p:cNvSpPr>
          <p:nvPr>
            <p:ph idx="1"/>
          </p:nvPr>
        </p:nvSpPr>
        <p:spPr/>
        <p:txBody>
          <a:bodyPr/>
          <a:lstStyle/>
          <a:p>
            <a:r>
              <a:rPr lang="en-US" dirty="0"/>
              <a:t>Using a set of features, what concepts can possibly be learned</a:t>
            </a:r>
            <a:r>
              <a:rPr lang="en-US" dirty="0" smtClean="0"/>
              <a:t>?</a:t>
            </a:r>
          </a:p>
          <a:p>
            <a:pPr>
              <a:spcBef>
                <a:spcPts val="1800"/>
              </a:spcBef>
            </a:pPr>
            <a:r>
              <a:rPr lang="en-US" dirty="0" smtClean="0"/>
              <a:t>The space of all possible concepts is called the </a:t>
            </a:r>
            <a:r>
              <a:rPr lang="en-US" dirty="0" smtClean="0">
                <a:solidFill>
                  <a:srgbClr val="800000"/>
                </a:solidFill>
              </a:rPr>
              <a:t>hypothesis space</a:t>
            </a:r>
          </a:p>
          <a:p>
            <a:pPr lvl="1"/>
            <a:r>
              <a:rPr lang="en-US" dirty="0" smtClean="0"/>
              <a:t>What is the hypothesis space for a given problem?</a:t>
            </a:r>
          </a:p>
          <a:p>
            <a:pPr>
              <a:spcBef>
                <a:spcPts val="1800"/>
              </a:spcBef>
            </a:pPr>
            <a:r>
              <a:rPr lang="en-US" dirty="0" smtClean="0"/>
              <a:t>First, how many possible </a:t>
            </a:r>
            <a:r>
              <a:rPr lang="en-US" dirty="0" smtClean="0">
                <a:solidFill>
                  <a:srgbClr val="006600"/>
                </a:solidFill>
              </a:rPr>
              <a:t>instances</a:t>
            </a:r>
            <a:r>
              <a:rPr lang="en-US" dirty="0" smtClean="0"/>
              <a:t> are there for a given set of </a:t>
            </a:r>
            <a:r>
              <a:rPr lang="en-US" dirty="0" smtClean="0">
                <a:solidFill>
                  <a:srgbClr val="006600"/>
                </a:solidFill>
              </a:rPr>
              <a:t>features</a:t>
            </a:r>
            <a:r>
              <a:rPr lang="en-US" dirty="0" smtClean="0"/>
              <a:t>?</a:t>
            </a:r>
          </a:p>
          <a:p>
            <a:pPr lvl="1"/>
            <a:r>
              <a:rPr lang="en-US" dirty="0" smtClean="0"/>
              <a:t>In set theory, the Cartesian product of all the features</a:t>
            </a:r>
          </a:p>
          <a:p>
            <a:pPr lvl="1"/>
            <a:r>
              <a:rPr lang="en-US" dirty="0" smtClean="0"/>
              <a:t>F</a:t>
            </a:r>
            <a:r>
              <a:rPr lang="en-US" baseline="-25000" dirty="0" smtClean="0"/>
              <a:t>1</a:t>
            </a:r>
            <a:r>
              <a:rPr lang="en-US" dirty="0" smtClean="0"/>
              <a:t> </a:t>
            </a:r>
            <a:r>
              <a:rPr lang="en-US" dirty="0" smtClean="0">
                <a:sym typeface="Symbol"/>
              </a:rPr>
              <a:t> F</a:t>
            </a:r>
            <a:r>
              <a:rPr lang="en-US" baseline="-25000" dirty="0" smtClean="0">
                <a:sym typeface="Symbol"/>
              </a:rPr>
              <a:t>2</a:t>
            </a:r>
            <a:r>
              <a:rPr lang="en-US" dirty="0" smtClean="0">
                <a:sym typeface="Symbol"/>
              </a:rPr>
              <a:t> </a:t>
            </a:r>
            <a:r>
              <a:rPr lang="en-US" dirty="0">
                <a:sym typeface="Symbol"/>
              </a:rPr>
              <a:t> </a:t>
            </a:r>
            <a:r>
              <a:rPr lang="en-US" dirty="0" smtClean="0">
                <a:sym typeface="Symbol"/>
              </a:rPr>
              <a:t>… </a:t>
            </a:r>
            <a:r>
              <a:rPr lang="en-US" dirty="0">
                <a:sym typeface="Symbol"/>
              </a:rPr>
              <a:t> </a:t>
            </a:r>
            <a:r>
              <a:rPr lang="en-US" dirty="0" smtClean="0">
                <a:sym typeface="Symbol"/>
              </a:rPr>
              <a:t>F</a:t>
            </a:r>
            <a:r>
              <a:rPr lang="en-US" baseline="-25000" dirty="0" smtClean="0">
                <a:sym typeface="Symbol"/>
              </a:rPr>
              <a:t>N</a:t>
            </a:r>
            <a:r>
              <a:rPr lang="en-US" dirty="0" smtClean="0">
                <a:sym typeface="Symbol"/>
              </a:rPr>
              <a:t> </a:t>
            </a:r>
          </a:p>
          <a:p>
            <a:pPr lvl="1"/>
            <a:r>
              <a:rPr lang="en-US" dirty="0" smtClean="0">
                <a:sym typeface="Symbol"/>
              </a:rPr>
              <a:t>All combinations of feature values</a:t>
            </a:r>
          </a:p>
          <a:p>
            <a:pPr lvl="1"/>
            <a:r>
              <a:rPr lang="en-US" dirty="0" smtClean="0">
                <a:sym typeface="Symbol"/>
              </a:rPr>
              <a:t>UCSB courses: </a:t>
            </a:r>
            <a:r>
              <a:rPr lang="en-US" dirty="0" smtClean="0">
                <a:solidFill>
                  <a:srgbClr val="000099"/>
                </a:solidFill>
                <a:sym typeface="Symbol"/>
              </a:rPr>
              <a:t>Quarter (4), </a:t>
            </a:r>
            <a:r>
              <a:rPr lang="en-US" dirty="0" err="1" smtClean="0">
                <a:solidFill>
                  <a:srgbClr val="000099"/>
                </a:solidFill>
                <a:sym typeface="Symbol"/>
              </a:rPr>
              <a:t>Dept</a:t>
            </a:r>
            <a:r>
              <a:rPr lang="en-US" dirty="0" smtClean="0">
                <a:solidFill>
                  <a:srgbClr val="000099"/>
                </a:solidFill>
                <a:sym typeface="Symbol"/>
              </a:rPr>
              <a:t> (40), </a:t>
            </a:r>
            <a:r>
              <a:rPr lang="en-US" dirty="0" err="1" smtClean="0">
                <a:solidFill>
                  <a:srgbClr val="000099"/>
                </a:solidFill>
                <a:sym typeface="Symbol"/>
              </a:rPr>
              <a:t>courselevel</a:t>
            </a:r>
            <a:r>
              <a:rPr lang="en-US" dirty="0" smtClean="0">
                <a:solidFill>
                  <a:srgbClr val="000099"/>
                </a:solidFill>
                <a:sym typeface="Symbol"/>
              </a:rPr>
              <a:t> (2), topic (500)</a:t>
            </a:r>
          </a:p>
          <a:p>
            <a:pPr lvl="1"/>
            <a:r>
              <a:rPr lang="en-US" dirty="0" smtClean="0">
                <a:sym typeface="Symbol"/>
              </a:rPr>
              <a:t>4402500 = 160,000 possible instances</a:t>
            </a:r>
          </a:p>
          <a:p>
            <a:pPr lvl="2"/>
            <a:r>
              <a:rPr lang="en-US" dirty="0" smtClean="0">
                <a:sym typeface="Symbol"/>
              </a:rPr>
              <a:t>E.g., </a:t>
            </a:r>
            <a:r>
              <a:rPr lang="en-US" dirty="0" smtClean="0">
                <a:solidFill>
                  <a:srgbClr val="000099"/>
                </a:solidFill>
                <a:sym typeface="Symbol"/>
              </a:rPr>
              <a:t>(spring, CS, </a:t>
            </a:r>
            <a:r>
              <a:rPr lang="en-US" dirty="0" err="1" smtClean="0">
                <a:solidFill>
                  <a:srgbClr val="000099"/>
                </a:solidFill>
                <a:sym typeface="Symbol"/>
              </a:rPr>
              <a:t>ugrad</a:t>
            </a:r>
            <a:r>
              <a:rPr lang="en-US" dirty="0" smtClean="0">
                <a:solidFill>
                  <a:srgbClr val="000099"/>
                </a:solidFill>
                <a:sym typeface="Symbol"/>
              </a:rPr>
              <a:t>, ML), (fall, Music, grad</a:t>
            </a:r>
            <a:r>
              <a:rPr lang="en-US" dirty="0">
                <a:solidFill>
                  <a:srgbClr val="000099"/>
                </a:solidFill>
                <a:sym typeface="Symbol"/>
              </a:rPr>
              <a:t>, </a:t>
            </a:r>
            <a:r>
              <a:rPr lang="en-US" dirty="0" err="1" smtClean="0">
                <a:solidFill>
                  <a:srgbClr val="000099"/>
                </a:solidFill>
                <a:sym typeface="Symbol"/>
              </a:rPr>
              <a:t>StringTheory</a:t>
            </a:r>
            <a:r>
              <a:rPr lang="en-US" dirty="0" smtClean="0">
                <a:solidFill>
                  <a:srgbClr val="000099"/>
                </a:solidFill>
                <a:sym typeface="Symbol"/>
              </a:rPr>
              <a:t>), …</a:t>
            </a:r>
            <a:endParaRPr lang="en-US" dirty="0">
              <a:solidFill>
                <a:srgbClr val="000099"/>
              </a:solidFill>
              <a:sym typeface="Symbol"/>
            </a:endParaRPr>
          </a:p>
        </p:txBody>
      </p:sp>
      <p:sp>
        <p:nvSpPr>
          <p:cNvPr id="4" name="Slide Number Placeholder 3"/>
          <p:cNvSpPr>
            <a:spLocks noGrp="1"/>
          </p:cNvSpPr>
          <p:nvPr>
            <p:ph type="sldNum" sz="quarter" idx="4"/>
          </p:nvPr>
        </p:nvSpPr>
        <p:spPr/>
        <p:txBody>
          <a:bodyPr/>
          <a:lstStyle/>
          <a:p>
            <a:fld id="{D8EBC6CF-16CA-46A0-BD95-D4B5553FB128}" type="slidenum">
              <a:rPr lang="en-US" smtClean="0"/>
              <a:pPr/>
              <a:t>29</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006138119"/>
      </p:ext>
    </p:extLst>
  </p:cSld>
  <p:clrMapOvr>
    <a:masterClrMapping/>
  </p:clrMapOvr>
  <mc:AlternateContent xmlns:mc="http://schemas.openxmlformats.org/markup-compatibility/2006" xmlns:p14="http://schemas.microsoft.com/office/powerpoint/2010/main">
    <mc:Choice Requires="p14">
      <p:transition spd="slow" p14:dur="2000" advTm="46257"/>
    </mc:Choice>
    <mc:Fallback xmlns="">
      <p:transition spd="slow" advTm="46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Least-squares regression for classification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can use regression techniques to learn a </a:t>
                </a:r>
                <a:r>
                  <a:rPr lang="en-US" dirty="0" smtClean="0">
                    <a:solidFill>
                      <a:srgbClr val="000099"/>
                    </a:solidFill>
                  </a:rPr>
                  <a:t>binary classifier </a:t>
                </a:r>
                <a:r>
                  <a:rPr lang="en-US" dirty="0" smtClean="0"/>
                  <a:t>by </a:t>
                </a:r>
                <a:r>
                  <a:rPr lang="en-US" dirty="0" smtClean="0">
                    <a:solidFill>
                      <a:srgbClr val="006600"/>
                    </a:solidFill>
                  </a:rPr>
                  <a:t>encoding the two classes as real numbers </a:t>
                </a:r>
                <a:r>
                  <a:rPr lang="en-US" dirty="0" smtClean="0"/>
                  <a:t>and </a:t>
                </a:r>
                <a:r>
                  <a:rPr lang="en-US" dirty="0" err="1" smtClean="0"/>
                  <a:t>thresholding</a:t>
                </a:r>
                <a:r>
                  <a:rPr lang="en-US" dirty="0" smtClean="0"/>
                  <a:t> the output function</a:t>
                </a:r>
              </a:p>
              <a:p>
                <a:pPr lvl="1"/>
                <a:r>
                  <a:rPr lang="en-US" dirty="0" smtClean="0"/>
                  <a:t>Label positive examples with </a:t>
                </a:r>
                <a:r>
                  <a:rPr lang="en-US" dirty="0" smtClean="0">
                    <a:solidFill>
                      <a:srgbClr val="000099"/>
                    </a:solidFill>
                  </a:rPr>
                  <a:t>+1</a:t>
                </a:r>
                <a:r>
                  <a:rPr lang="en-US" dirty="0" smtClean="0"/>
                  <a:t> and negative examples with </a:t>
                </a:r>
                <a:r>
                  <a:rPr lang="en-US" dirty="0" smtClean="0">
                    <a:solidFill>
                      <a:srgbClr val="000099"/>
                    </a:solidFill>
                  </a:rPr>
                  <a:t>–1</a:t>
                </a:r>
              </a:p>
              <a:p>
                <a:pPr lvl="1"/>
                <a:r>
                  <a:rPr lang="en-US" dirty="0" smtClean="0"/>
                  <a:t>I.e.,  </a:t>
                </a:r>
                <a:r>
                  <a:rPr lang="en-US" i="1" dirty="0" err="1" smtClean="0">
                    <a:solidFill>
                      <a:srgbClr val="000099"/>
                    </a:solidFill>
                  </a:rPr>
                  <a:t>y</a:t>
                </a:r>
                <a:r>
                  <a:rPr lang="en-US" baseline="-25000" dirty="0" err="1" smtClean="0">
                    <a:solidFill>
                      <a:srgbClr val="000099"/>
                    </a:solidFill>
                  </a:rPr>
                  <a:t>i</a:t>
                </a:r>
                <a:r>
                  <a:rPr lang="en-US" dirty="0" smtClean="0">
                    <a:solidFill>
                      <a:srgbClr val="000099"/>
                    </a:solidFill>
                  </a:rPr>
                  <a:t> </a:t>
                </a:r>
                <a14:m>
                  <m:oMath xmlns:m="http://schemas.openxmlformats.org/officeDocument/2006/math">
                    <m:r>
                      <a:rPr lang="en-US" i="1" smtClean="0">
                        <a:solidFill>
                          <a:srgbClr val="000099"/>
                        </a:solidFill>
                        <a:latin typeface="Cambria Math"/>
                        <a:ea typeface="Cambria Math"/>
                      </a:rPr>
                      <m:t>𝜖</m:t>
                    </m:r>
                    <m:r>
                      <a:rPr lang="en-US" b="0" i="1" smtClean="0">
                        <a:solidFill>
                          <a:srgbClr val="000099"/>
                        </a:solidFill>
                        <a:latin typeface="Cambria Math"/>
                        <a:ea typeface="Cambria Math"/>
                      </a:rPr>
                      <m:t> {+1, −1}</m:t>
                    </m:r>
                  </m:oMath>
                </a14:m>
                <a:endParaRPr lang="en-US" dirty="0" smtClean="0">
                  <a:solidFill>
                    <a:srgbClr val="000099"/>
                  </a:solidFill>
                </a:endParaRPr>
              </a:p>
              <a:p>
                <a:endParaRPr lang="en-US" dirty="0" smtClean="0"/>
              </a:p>
              <a:p>
                <a:pPr marL="457200" lvl="1" indent="0">
                  <a:buNone/>
                </a:pPr>
                <a:endParaRPr lang="en-US" dirty="0" smtClean="0"/>
              </a:p>
              <a:p>
                <a:r>
                  <a:rPr lang="en-US" dirty="0" smtClean="0"/>
                  <a:t>Assign class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𝑦</m:t>
                        </m:r>
                      </m:e>
                    </m:acc>
                    <m:r>
                      <a:rPr lang="en-US" b="0" i="1" smtClean="0">
                        <a:latin typeface="Cambria Math"/>
                      </a:rPr>
                      <m:t>=</m:t>
                    </m:r>
                    <m:r>
                      <m:rPr>
                        <m:nor/>
                      </m:rPr>
                      <a:rPr lang="en-US" b="0" i="0" smtClean="0">
                        <a:latin typeface="Cambria Math"/>
                      </a:rPr>
                      <m:t>sign</m:t>
                    </m:r>
                    <m:r>
                      <a:rPr lang="en-US" b="0" i="1" smtClean="0">
                        <a:latin typeface="Cambria Math"/>
                      </a:rPr>
                      <m:t>(</m:t>
                    </m:r>
                    <m:r>
                      <a:rPr lang="en-US" b="1" i="1" smtClean="0">
                        <a:latin typeface="Cambria Math"/>
                      </a:rPr>
                      <m:t>𝒘</m:t>
                    </m:r>
                    <m:r>
                      <a:rPr lang="en-US" b="0" i="1" smtClean="0">
                        <a:latin typeface="Cambria Math"/>
                        <a:ea typeface="Cambria Math"/>
                      </a:rPr>
                      <m:t>∙</m:t>
                    </m:r>
                    <m:r>
                      <a:rPr lang="en-US" b="1" i="1" smtClean="0">
                        <a:latin typeface="Cambria Math"/>
                        <a:ea typeface="Cambria Math"/>
                      </a:rPr>
                      <m:t>𝒙</m:t>
                    </m:r>
                    <m:r>
                      <a:rPr lang="en-US" b="0" i="1" smtClean="0">
                        <a:latin typeface="Cambria Math"/>
                        <a:ea typeface="Cambria Math"/>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963" t="-914"/>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D8EBC6CF-16CA-46A0-BD95-D4B5553FB128}" type="slidenum">
              <a:rPr lang="en-US" smtClean="0"/>
              <a:pPr/>
              <a:t>3</a:t>
            </a:fld>
            <a:endParaRPr lang="en-US" dirty="0"/>
          </a:p>
        </p:txBody>
      </p:sp>
      <mc:AlternateContent xmlns:mc="http://schemas.openxmlformats.org/markup-compatibility/2006" xmlns:a14="http://schemas.microsoft.com/office/drawing/2010/main">
        <mc:Choice Requires="a14">
          <p:sp>
            <p:nvSpPr>
              <p:cNvPr id="5" name="Content Placeholder 5"/>
              <p:cNvSpPr txBox="1">
                <a:spLocks/>
              </p:cNvSpPr>
              <p:nvPr/>
            </p:nvSpPr>
            <p:spPr bwMode="auto">
              <a:xfrm>
                <a:off x="1981200" y="3124200"/>
                <a:ext cx="2623667" cy="481478"/>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lvl="1" indent="0">
                  <a:buFontTx/>
                  <a:buNone/>
                </a:pPr>
                <a14:m>
                  <m:oMathPara xmlns:m="http://schemas.openxmlformats.org/officeDocument/2006/math">
                    <m:oMathParaPr>
                      <m:jc m:val="centerGroup"/>
                    </m:oMathParaPr>
                    <m:oMath xmlns:m="http://schemas.openxmlformats.org/officeDocument/2006/math">
                      <m:r>
                        <a:rPr lang="en-US" sz="2400" b="1" i="1" kern="0" smtClean="0">
                          <a:latin typeface="Cambria Math"/>
                          <a:ea typeface="Cambria Math"/>
                        </a:rPr>
                        <m:t>𝒘</m:t>
                      </m:r>
                      <m:r>
                        <a:rPr lang="en-US" sz="2400" b="1" i="1" kern="0" smtClean="0">
                          <a:latin typeface="Cambria Math"/>
                          <a:ea typeface="Cambria Math"/>
                        </a:rPr>
                        <m:t>=</m:t>
                      </m:r>
                      <m:sSup>
                        <m:sSupPr>
                          <m:ctrlPr>
                            <a:rPr lang="en-US" sz="2400" b="1" i="1" kern="0" smtClean="0">
                              <a:latin typeface="Cambria Math" panose="02040503050406030204" pitchFamily="18" charset="0"/>
                              <a:ea typeface="Cambria Math"/>
                            </a:rPr>
                          </m:ctrlPr>
                        </m:sSupPr>
                        <m:e>
                          <m:sSup>
                            <m:sSupPr>
                              <m:ctrlPr>
                                <a:rPr lang="en-US" sz="2400" b="1" i="1" kern="0">
                                  <a:latin typeface="Cambria Math" panose="02040503050406030204" pitchFamily="18" charset="0"/>
                                  <a:ea typeface="Cambria Math"/>
                                </a:rPr>
                              </m:ctrlPr>
                            </m:sSupPr>
                            <m:e>
                              <m:r>
                                <a:rPr lang="en-US" sz="2400" b="1" i="1" kern="0">
                                  <a:latin typeface="Cambria Math"/>
                                  <a:ea typeface="Cambria Math"/>
                                </a:rPr>
                                <m:t>(</m:t>
                              </m:r>
                              <m:r>
                                <a:rPr lang="en-US" sz="2400" b="1" i="1" kern="0">
                                  <a:latin typeface="Cambria Math"/>
                                  <a:ea typeface="Cambria Math"/>
                                </a:rPr>
                                <m:t>𝑿</m:t>
                              </m:r>
                            </m:e>
                            <m:sup>
                              <m:r>
                                <a:rPr lang="en-US" sz="2400" b="1" i="1" kern="0">
                                  <a:latin typeface="Cambria Math"/>
                                  <a:ea typeface="Cambria Math"/>
                                </a:rPr>
                                <m:t>𝑻</m:t>
                              </m:r>
                            </m:sup>
                          </m:sSup>
                          <m:r>
                            <a:rPr lang="en-US" sz="2400" b="1" i="1" kern="0">
                              <a:latin typeface="Cambria Math"/>
                              <a:ea typeface="Cambria Math"/>
                            </a:rPr>
                            <m:t>𝑿</m:t>
                          </m:r>
                          <m:r>
                            <a:rPr lang="en-US" sz="2400" b="1" i="1" kern="0">
                              <a:latin typeface="Cambria Math"/>
                              <a:ea typeface="Cambria Math"/>
                            </a:rPr>
                            <m:t>)</m:t>
                          </m:r>
                        </m:e>
                        <m:sup>
                          <m:r>
                            <a:rPr lang="en-US" sz="2400" b="1" i="1" kern="0" smtClean="0">
                              <a:latin typeface="Cambria Math"/>
                              <a:ea typeface="Cambria Math"/>
                            </a:rPr>
                            <m:t>−</m:t>
                          </m:r>
                          <m:r>
                            <a:rPr lang="en-US" sz="2400" b="1" i="1" kern="0" smtClean="0">
                              <a:latin typeface="Cambria Math"/>
                              <a:ea typeface="Cambria Math"/>
                            </a:rPr>
                            <m:t>𝟏</m:t>
                          </m:r>
                        </m:sup>
                      </m:sSup>
                      <m:sSup>
                        <m:sSupPr>
                          <m:ctrlPr>
                            <a:rPr lang="en-US" sz="2400" b="1" i="1" kern="0">
                              <a:latin typeface="Cambria Math" panose="02040503050406030204" pitchFamily="18" charset="0"/>
                              <a:ea typeface="Cambria Math"/>
                            </a:rPr>
                          </m:ctrlPr>
                        </m:sSupPr>
                        <m:e>
                          <m:r>
                            <a:rPr lang="en-US" sz="2400" b="1" i="1" kern="0">
                              <a:latin typeface="Cambria Math"/>
                              <a:ea typeface="Cambria Math"/>
                            </a:rPr>
                            <m:t>𝑿</m:t>
                          </m:r>
                        </m:e>
                        <m:sup>
                          <m:r>
                            <a:rPr lang="en-US" sz="2400" b="1" i="1" kern="0">
                              <a:latin typeface="Cambria Math"/>
                              <a:ea typeface="Cambria Math"/>
                            </a:rPr>
                            <m:t>𝑻</m:t>
                          </m:r>
                        </m:sup>
                      </m:sSup>
                      <m:r>
                        <a:rPr lang="en-US" sz="2400" b="1" i="1" kern="0" smtClean="0">
                          <a:latin typeface="Cambria Math"/>
                          <a:ea typeface="Cambria Math"/>
                        </a:rPr>
                        <m:t>𝒚</m:t>
                      </m:r>
                    </m:oMath>
                  </m:oMathPara>
                </a14:m>
                <a:endParaRPr lang="en-US" sz="2400" b="1" kern="0" dirty="0" smtClean="0"/>
              </a:p>
            </p:txBody>
          </p:sp>
        </mc:Choice>
        <mc:Fallback xmlns="">
          <p:sp>
            <p:nvSpPr>
              <p:cNvPr id="5" name="Content Placeholder 5"/>
              <p:cNvSpPr txBox="1">
                <a:spLocks noRot="1" noChangeAspect="1" noMove="1" noResize="1" noEditPoints="1" noAdjustHandles="1" noChangeArrowheads="1" noChangeShapeType="1" noTextEdit="1"/>
              </p:cNvSpPr>
              <p:nvPr/>
            </p:nvSpPr>
            <p:spPr bwMode="auto">
              <a:xfrm>
                <a:off x="1981200" y="3124200"/>
                <a:ext cx="2623667" cy="481478"/>
              </a:xfrm>
              <a:prstGeom prst="rect">
                <a:avLst/>
              </a:prstGeom>
              <a:blipFill>
                <a:blip r:embed="rId6"/>
                <a:stretch>
                  <a:fillRect b="-16667"/>
                </a:stretch>
              </a:blipFill>
              <a:ln w="9525">
                <a:noFill/>
                <a:miter lim="800000"/>
                <a:headEnd/>
                <a:tailEnd/>
              </a:ln>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44376" t="48532" r="28259" b="40607"/>
          <a:stretch/>
        </p:blipFill>
        <p:spPr bwMode="auto">
          <a:xfrm>
            <a:off x="2895600" y="4548970"/>
            <a:ext cx="2514601"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4047974" y="4800430"/>
            <a:ext cx="1241259" cy="190500"/>
            <a:chOff x="6781800" y="6118860"/>
            <a:chExt cx="1241259" cy="190500"/>
          </a:xfrm>
        </p:grpSpPr>
        <p:cxnSp>
          <p:nvCxnSpPr>
            <p:cNvPr id="13" name="Straight Connector 12"/>
            <p:cNvCxnSpPr/>
            <p:nvPr/>
          </p:nvCxnSpPr>
          <p:spPr bwMode="auto">
            <a:xfrm>
              <a:off x="6781800" y="6309360"/>
              <a:ext cx="1241259" cy="0"/>
            </a:xfrm>
            <a:prstGeom prst="line">
              <a:avLst/>
            </a:prstGeom>
            <a:noFill/>
            <a:ln w="57150" cap="flat" cmpd="sng" algn="ctr">
              <a:solidFill>
                <a:srgbClr val="C00000"/>
              </a:solidFill>
              <a:prstDash val="solid"/>
              <a:round/>
              <a:headEnd type="none" w="med" len="med"/>
              <a:tailEnd type="none" w="med" len="med"/>
            </a:ln>
            <a:effectLst/>
          </p:spPr>
        </p:cxnSp>
        <p:cxnSp>
          <p:nvCxnSpPr>
            <p:cNvPr id="14" name="Straight Connector 13"/>
            <p:cNvCxnSpPr/>
            <p:nvPr/>
          </p:nvCxnSpPr>
          <p:spPr bwMode="auto">
            <a:xfrm flipH="1">
              <a:off x="7650480" y="6118860"/>
              <a:ext cx="109728" cy="6638"/>
            </a:xfrm>
            <a:prstGeom prst="line">
              <a:avLst/>
            </a:prstGeom>
            <a:noFill/>
            <a:ln w="12700" cap="flat" cmpd="sng" algn="ctr">
              <a:solidFill>
                <a:schemeClr val="tx1"/>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15" name="Rectangle 14"/>
              <p:cNvSpPr/>
              <p:nvPr/>
            </p:nvSpPr>
            <p:spPr>
              <a:xfrm>
                <a:off x="2057400" y="4814033"/>
                <a:ext cx="939488" cy="338554"/>
              </a:xfrm>
              <a:prstGeom prst="rect">
                <a:avLst/>
              </a:prstGeom>
            </p:spPr>
            <p:txBody>
              <a:bodyPr wrap="none">
                <a:spAutoFit/>
              </a:bodyPr>
              <a:lstStyle/>
              <a:p>
                <a14:m>
                  <m:oMath xmlns:m="http://schemas.openxmlformats.org/officeDocument/2006/math">
                    <m:r>
                      <m:rPr>
                        <m:nor/>
                      </m:rPr>
                      <a:rPr lang="en-US" sz="1600">
                        <a:latin typeface="Cambria Math"/>
                      </a:rPr>
                      <m:t>sgn</m:t>
                    </m:r>
                    <m:r>
                      <a:rPr lang="en-US" sz="1600" b="0" i="1" smtClean="0">
                        <a:latin typeface="Cambria Math"/>
                      </a:rPr>
                      <m:t>(</m:t>
                    </m:r>
                    <m:r>
                      <a:rPr lang="en-US" sz="1600" b="0" i="1" smtClean="0">
                        <a:latin typeface="Cambria Math"/>
                      </a:rPr>
                      <m:t>𝑥</m:t>
                    </m:r>
                    <m:r>
                      <a:rPr lang="en-US" sz="1600" b="0" i="1" smtClean="0">
                        <a:latin typeface="Cambria Math"/>
                      </a:rPr>
                      <m:t>)</m:t>
                    </m:r>
                  </m:oMath>
                </a14:m>
                <a:r>
                  <a:rPr lang="en-US" sz="1600" dirty="0" smtClean="0"/>
                  <a:t> =</a:t>
                </a:r>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2057400" y="4814033"/>
                <a:ext cx="939488" cy="338554"/>
              </a:xfrm>
              <a:prstGeom prst="rect">
                <a:avLst/>
              </a:prstGeom>
              <a:blipFill>
                <a:blip r:embed="rId8"/>
                <a:stretch>
                  <a:fillRect t="-5455" r="-2597" b="-23636"/>
                </a:stretch>
              </a:blipFill>
            </p:spPr>
            <p:txBody>
              <a:bodyPr/>
              <a:lstStyle/>
              <a:p>
                <a:r>
                  <a:rPr lang="en-US">
                    <a:noFill/>
                  </a:rPr>
                  <a:t> </a:t>
                </a:r>
              </a:p>
            </p:txBody>
          </p:sp>
        </mc:Fallback>
      </mc:AlternateContent>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86800" y="6400800"/>
            <a:ext cx="304800" cy="304800"/>
          </a:xfrm>
          <a:prstGeom prst="rect">
            <a:avLst/>
          </a:prstGeom>
        </p:spPr>
      </p:pic>
    </p:spTree>
    <p:custDataLst>
      <p:tags r:id="rId1"/>
    </p:custDataLst>
    <p:extLst>
      <p:ext uri="{BB962C8B-B14F-4D97-AF65-F5344CB8AC3E}">
        <p14:creationId xmlns:p14="http://schemas.microsoft.com/office/powerpoint/2010/main" val="2939638866"/>
      </p:ext>
    </p:extLst>
  </p:cSld>
  <p:clrMapOvr>
    <a:masterClrMapping/>
  </p:clrMapOvr>
  <mc:AlternateContent xmlns:mc="http://schemas.openxmlformats.org/markup-compatibility/2006" xmlns:p14="http://schemas.microsoft.com/office/powerpoint/2010/main">
    <mc:Choice Requires="p14">
      <p:transition spd="slow" p14:dur="2000" advTm="134624"/>
    </mc:Choice>
    <mc:Fallback xmlns="">
      <p:transition spd="slow" advTm="134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9"/>
                </p:tgtEl>
              </p:cMediaNode>
            </p:audio>
          </p:childTnLst>
        </p:cTn>
      </p:par>
    </p:tnLst>
    <p:bldLst>
      <p:bldP spid="5"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conjunctive hypothesis space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Let’s limit our hypothesis space to </a:t>
                </a:r>
                <a:r>
                  <a:rPr lang="en-US" dirty="0" smtClean="0">
                    <a:solidFill>
                      <a:srgbClr val="006600"/>
                    </a:solidFill>
                  </a:rPr>
                  <a:t>conjunctive</a:t>
                </a:r>
                <a:r>
                  <a:rPr lang="en-US" dirty="0" smtClean="0"/>
                  <a:t> concepts – i.e., hypotheses that can be expressed as </a:t>
                </a:r>
                <a:r>
                  <a:rPr lang="en-US" dirty="0" smtClean="0">
                    <a:solidFill>
                      <a:srgbClr val="006600"/>
                    </a:solidFill>
                  </a:rPr>
                  <a:t>a conjunction of literals </a:t>
                </a:r>
                <a:r>
                  <a:rPr lang="en-US" dirty="0" smtClean="0"/>
                  <a:t>(features)</a:t>
                </a:r>
              </a:p>
              <a:p>
                <a:pPr marL="0" indent="0">
                  <a:buNone/>
                </a:pPr>
                <a:endParaRPr lang="en-US" dirty="0" smtClean="0"/>
              </a:p>
              <a:p>
                <a:r>
                  <a:rPr lang="en-US" dirty="0" smtClean="0"/>
                  <a:t>We add </a:t>
                </a:r>
                <a:r>
                  <a:rPr lang="en-US" dirty="0" smtClean="0">
                    <a:solidFill>
                      <a:srgbClr val="006600"/>
                    </a:solidFill>
                  </a:rPr>
                  <a:t>“absence” </a:t>
                </a:r>
                <a:r>
                  <a:rPr lang="en-US" dirty="0" smtClean="0"/>
                  <a:t>or </a:t>
                </a:r>
                <a:r>
                  <a:rPr lang="en-US" dirty="0" smtClean="0">
                    <a:solidFill>
                      <a:srgbClr val="006600"/>
                    </a:solidFill>
                  </a:rPr>
                  <a:t>“don’t care”</a:t>
                </a:r>
                <a:r>
                  <a:rPr lang="en-US" i="1" dirty="0" smtClean="0">
                    <a:solidFill>
                      <a:srgbClr val="006600"/>
                    </a:solidFill>
                  </a:rPr>
                  <a:t> </a:t>
                </a:r>
                <a:r>
                  <a:rPr lang="en-US" dirty="0" smtClean="0"/>
                  <a:t>to each feature, so now the total number of combinations is 5</a:t>
                </a:r>
                <a:r>
                  <a:rPr lang="en-US" dirty="0" smtClean="0">
                    <a:sym typeface="Symbol"/>
                  </a:rPr>
                  <a:t></a:t>
                </a:r>
                <a:r>
                  <a:rPr lang="en-US" dirty="0" smtClean="0"/>
                  <a:t>41</a:t>
                </a:r>
                <a:r>
                  <a:rPr lang="en-US" dirty="0" smtClean="0">
                    <a:sym typeface="Symbol"/>
                  </a:rPr>
                  <a:t></a:t>
                </a:r>
                <a:r>
                  <a:rPr lang="en-US" dirty="0" smtClean="0"/>
                  <a:t>3</a:t>
                </a:r>
                <a:r>
                  <a:rPr lang="en-US" dirty="0" smtClean="0">
                    <a:sym typeface="Symbol"/>
                  </a:rPr>
                  <a:t></a:t>
                </a:r>
                <a:r>
                  <a:rPr lang="en-US" dirty="0" smtClean="0"/>
                  <a:t>501 = 308,115</a:t>
                </a:r>
              </a:p>
              <a:p>
                <a:pPr lvl="1"/>
                <a:r>
                  <a:rPr lang="en-US" dirty="0" smtClean="0"/>
                  <a:t>That’s a lot, but much better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a:rPr>
                          <m:t>2</m:t>
                        </m:r>
                      </m:e>
                      <m:sup>
                        <m:r>
                          <a:rPr lang="en-US" i="1">
                            <a:solidFill>
                              <a:schemeClr val="tx1"/>
                            </a:solidFill>
                            <a:latin typeface="Cambria Math"/>
                          </a:rPr>
                          <m:t>160,000</m:t>
                        </m:r>
                      </m:sup>
                    </m:sSup>
                  </m:oMath>
                </a14:m>
                <a:r>
                  <a:rPr lang="en-US" dirty="0" smtClean="0"/>
                  <a:t>!  (between </a:t>
                </a:r>
                <a14:m>
                  <m:oMath xmlns:m="http://schemas.openxmlformats.org/officeDocument/2006/math">
                    <m:sSup>
                      <m:sSupPr>
                        <m:ctrlPr>
                          <a:rPr lang="en-US" i="1">
                            <a:latin typeface="Cambria Math" panose="02040503050406030204" pitchFamily="18" charset="0"/>
                          </a:rPr>
                        </m:ctrlPr>
                      </m:sSupPr>
                      <m:e>
                        <m:r>
                          <a:rPr lang="en-US" i="1">
                            <a:latin typeface="Cambria Math"/>
                          </a:rPr>
                          <m:t>2</m:t>
                        </m:r>
                      </m:e>
                      <m:sup>
                        <m:r>
                          <a:rPr lang="en-US" b="0" i="1" smtClean="0">
                            <a:latin typeface="Cambria Math"/>
                          </a:rPr>
                          <m:t>18</m:t>
                        </m:r>
                      </m:sup>
                    </m:sSup>
                  </m:oMath>
                </a14:m>
                <a:r>
                  <a:rPr lang="en-US" dirty="0" smtClean="0"/>
                  <a:t> and </a:t>
                </a:r>
                <a14:m>
                  <m:oMath xmlns:m="http://schemas.openxmlformats.org/officeDocument/2006/math">
                    <m:sSup>
                      <m:sSupPr>
                        <m:ctrlPr>
                          <a:rPr lang="en-US" i="1">
                            <a:latin typeface="Cambria Math" panose="02040503050406030204" pitchFamily="18" charset="0"/>
                          </a:rPr>
                        </m:ctrlPr>
                      </m:sSupPr>
                      <m:e>
                        <m:r>
                          <a:rPr lang="en-US" i="1">
                            <a:latin typeface="Cambria Math"/>
                          </a:rPr>
                          <m:t>2</m:t>
                        </m:r>
                      </m:e>
                      <m:sup>
                        <m:r>
                          <a:rPr lang="en-US" i="1">
                            <a:latin typeface="Cambria Math"/>
                          </a:rPr>
                          <m:t>1</m:t>
                        </m:r>
                        <m:r>
                          <a:rPr lang="en-US" b="0" i="1" smtClean="0">
                            <a:latin typeface="Cambria Math"/>
                          </a:rPr>
                          <m:t>9</m:t>
                        </m:r>
                      </m:sup>
                    </m:sSup>
                  </m:oMath>
                </a14:m>
                <a:r>
                  <a:rPr lang="en-US" dirty="0" smtClean="0"/>
                  <a:t>)</a:t>
                </a:r>
              </a:p>
              <a:p>
                <a:r>
                  <a:rPr lang="en-US" dirty="0" smtClean="0"/>
                  <a:t>The most general hypothesis is (X, X, X, X), which includes all possible instances</a:t>
                </a:r>
              </a:p>
              <a:p>
                <a:pPr lvl="1"/>
                <a:r>
                  <a:rPr lang="en-US" dirty="0" smtClean="0"/>
                  <a:t>(fall, X, X, X) is the </a:t>
                </a:r>
                <a:r>
                  <a:rPr lang="en-US" dirty="0" smtClean="0">
                    <a:solidFill>
                      <a:srgbClr val="000099"/>
                    </a:solidFill>
                  </a:rPr>
                  <a:t>concept</a:t>
                </a:r>
                <a:r>
                  <a:rPr lang="en-US" dirty="0" smtClean="0"/>
                  <a:t> of all fall quarter courses</a:t>
                </a:r>
              </a:p>
              <a:p>
                <a:pPr lvl="1"/>
                <a:r>
                  <a:rPr lang="en-US" dirty="0" smtClean="0"/>
                  <a:t>(fall, CS, grad, X) is the </a:t>
                </a:r>
                <a:r>
                  <a:rPr lang="en-US" dirty="0" smtClean="0">
                    <a:solidFill>
                      <a:srgbClr val="000099"/>
                    </a:solidFill>
                  </a:rPr>
                  <a:t>concept</a:t>
                </a:r>
                <a:r>
                  <a:rPr lang="en-US" dirty="0" smtClean="0"/>
                  <a:t> of all CS graduate courses in the fall</a:t>
                </a:r>
              </a:p>
              <a:p>
                <a:r>
                  <a:rPr lang="en-US" dirty="0" smtClean="0"/>
                  <a:t>In this conjunctive hypothesis space, we can’t represent concepts like </a:t>
                </a:r>
                <a:r>
                  <a:rPr lang="en-US" dirty="0" smtClean="0">
                    <a:solidFill>
                      <a:srgbClr val="006600"/>
                    </a:solidFill>
                  </a:rPr>
                  <a:t>“all courses in AI or Graphics”</a:t>
                </a:r>
                <a:endParaRPr lang="en-US" dirty="0">
                  <a:solidFill>
                    <a:srgbClr val="0066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63" t="-914" r="-667"/>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D8EBC6CF-16CA-46A0-BD95-D4B5553FB128}" type="slidenum">
              <a:rPr lang="en-US" smtClean="0"/>
              <a:pPr/>
              <a:t>30</a:t>
            </a:fld>
            <a:endParaRPr lang="en-US" dirty="0"/>
          </a:p>
        </p:txBody>
      </p:sp>
      <p:sp>
        <p:nvSpPr>
          <p:cNvPr id="5" name="Rectangle 4"/>
          <p:cNvSpPr/>
          <p:nvPr/>
        </p:nvSpPr>
        <p:spPr>
          <a:xfrm>
            <a:off x="2362200" y="2190690"/>
            <a:ext cx="6477000" cy="400110"/>
          </a:xfrm>
          <a:prstGeom prst="rect">
            <a:avLst/>
          </a:prstGeom>
        </p:spPr>
        <p:txBody>
          <a:bodyPr wrap="square">
            <a:spAutoFit/>
          </a:bodyPr>
          <a:lstStyle/>
          <a:p>
            <a:r>
              <a:rPr lang="en-US" sz="2000" dirty="0" smtClean="0">
                <a:solidFill>
                  <a:srgbClr val="000099"/>
                </a:solidFill>
              </a:rPr>
              <a:t>Quarter=? </a:t>
            </a:r>
            <a:r>
              <a:rPr lang="en-US" altLang="en-US" sz="2000" b="1" dirty="0">
                <a:solidFill>
                  <a:srgbClr val="000099"/>
                </a:solidFill>
                <a:sym typeface="Symbol" pitchFamily="18" charset="2"/>
              </a:rPr>
              <a:t></a:t>
            </a:r>
            <a:r>
              <a:rPr lang="en-US" altLang="en-US" sz="2000" dirty="0">
                <a:solidFill>
                  <a:srgbClr val="000099"/>
                </a:solidFill>
                <a:sym typeface="Symbol" pitchFamily="18" charset="2"/>
              </a:rPr>
              <a:t> </a:t>
            </a:r>
            <a:r>
              <a:rPr lang="en-US" altLang="en-US" sz="2000" dirty="0" err="1" smtClean="0">
                <a:solidFill>
                  <a:srgbClr val="000099"/>
                </a:solidFill>
                <a:sym typeface="Symbol" pitchFamily="18" charset="2"/>
              </a:rPr>
              <a:t>Dept</a:t>
            </a:r>
            <a:r>
              <a:rPr lang="en-US" altLang="en-US" sz="2000" dirty="0" smtClean="0">
                <a:solidFill>
                  <a:srgbClr val="000099"/>
                </a:solidFill>
                <a:sym typeface="Symbol" pitchFamily="18" charset="2"/>
              </a:rPr>
              <a:t>=? </a:t>
            </a:r>
            <a:r>
              <a:rPr lang="en-US" altLang="en-US" sz="2000" b="1" dirty="0">
                <a:solidFill>
                  <a:srgbClr val="000099"/>
                </a:solidFill>
                <a:sym typeface="Symbol" pitchFamily="18" charset="2"/>
              </a:rPr>
              <a:t></a:t>
            </a:r>
            <a:r>
              <a:rPr lang="en-US" altLang="en-US" sz="2000" dirty="0">
                <a:solidFill>
                  <a:srgbClr val="000099"/>
                </a:solidFill>
                <a:sym typeface="Symbol" pitchFamily="18" charset="2"/>
              </a:rPr>
              <a:t> </a:t>
            </a:r>
            <a:r>
              <a:rPr lang="en-US" altLang="en-US" sz="2000" dirty="0" err="1" smtClean="0">
                <a:solidFill>
                  <a:srgbClr val="000099"/>
                </a:solidFill>
                <a:sym typeface="Symbol" pitchFamily="18" charset="2"/>
              </a:rPr>
              <a:t>courselevel</a:t>
            </a:r>
            <a:r>
              <a:rPr lang="en-US" altLang="en-US" sz="2000" dirty="0" smtClean="0">
                <a:solidFill>
                  <a:srgbClr val="000099"/>
                </a:solidFill>
                <a:sym typeface="Symbol" pitchFamily="18" charset="2"/>
              </a:rPr>
              <a:t>=? </a:t>
            </a:r>
            <a:r>
              <a:rPr lang="en-US" altLang="en-US" sz="2000" b="1" dirty="0">
                <a:solidFill>
                  <a:srgbClr val="000099"/>
                </a:solidFill>
                <a:sym typeface="Symbol" pitchFamily="18" charset="2"/>
              </a:rPr>
              <a:t></a:t>
            </a:r>
            <a:r>
              <a:rPr lang="en-US" altLang="en-US" sz="2000" dirty="0">
                <a:solidFill>
                  <a:srgbClr val="000099"/>
                </a:solidFill>
                <a:sym typeface="Symbol" pitchFamily="18" charset="2"/>
              </a:rPr>
              <a:t> </a:t>
            </a:r>
            <a:r>
              <a:rPr lang="en-US" altLang="en-US" sz="2000" dirty="0" smtClean="0">
                <a:solidFill>
                  <a:srgbClr val="000099"/>
                </a:solidFill>
                <a:sym typeface="Symbol" pitchFamily="18" charset="2"/>
              </a:rPr>
              <a:t>topic=?</a:t>
            </a:r>
            <a:endParaRPr lang="en-US" sz="20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671568428"/>
      </p:ext>
    </p:extLst>
  </p:cSld>
  <p:clrMapOvr>
    <a:masterClrMapping/>
  </p:clrMapOvr>
  <mc:AlternateContent xmlns:mc="http://schemas.openxmlformats.org/markup-compatibility/2006" xmlns:p14="http://schemas.microsoft.com/office/powerpoint/2010/main">
    <mc:Choice Requires="p14">
      <p:transition spd="slow" p14:dur="2000" advTm="59556"/>
    </mc:Choice>
    <mc:Fallback xmlns="">
      <p:transition spd="slow" advTm="59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and consistent concepts</a:t>
            </a:r>
            <a:endParaRPr lang="en-US" dirty="0"/>
          </a:p>
        </p:txBody>
      </p:sp>
      <p:sp>
        <p:nvSpPr>
          <p:cNvPr id="3" name="Content Placeholder 2"/>
          <p:cNvSpPr>
            <a:spLocks noGrp="1"/>
          </p:cNvSpPr>
          <p:nvPr>
            <p:ph idx="1"/>
          </p:nvPr>
        </p:nvSpPr>
        <p:spPr>
          <a:xfrm>
            <a:off x="457200" y="1066800"/>
            <a:ext cx="4952999" cy="5334000"/>
          </a:xfrm>
        </p:spPr>
        <p:txBody>
          <a:bodyPr/>
          <a:lstStyle/>
          <a:p>
            <a:pPr marL="0" indent="0">
              <a:buNone/>
            </a:pPr>
            <a:r>
              <a:rPr lang="en-US" dirty="0" smtClean="0"/>
              <a:t>A concept is </a:t>
            </a:r>
            <a:r>
              <a:rPr lang="en-US" b="1" dirty="0" smtClean="0">
                <a:solidFill>
                  <a:srgbClr val="800000"/>
                </a:solidFill>
              </a:rPr>
              <a:t>complete</a:t>
            </a:r>
            <a:r>
              <a:rPr lang="en-US" dirty="0" smtClean="0"/>
              <a:t> if it covers all positive examples</a:t>
            </a:r>
          </a:p>
          <a:p>
            <a:r>
              <a:rPr lang="en-US" dirty="0" smtClean="0"/>
              <a:t>FNR = 0</a:t>
            </a:r>
          </a:p>
          <a:p>
            <a:pPr marL="0" indent="0">
              <a:buNone/>
            </a:pPr>
            <a:endParaRPr lang="en-US" dirty="0" smtClean="0"/>
          </a:p>
          <a:p>
            <a:pPr marL="0" indent="0">
              <a:spcBef>
                <a:spcPts val="1200"/>
              </a:spcBef>
              <a:buNone/>
            </a:pPr>
            <a:r>
              <a:rPr lang="en-US" dirty="0" smtClean="0"/>
              <a:t>A concept is </a:t>
            </a:r>
            <a:r>
              <a:rPr lang="en-US" b="1" dirty="0" smtClean="0">
                <a:solidFill>
                  <a:srgbClr val="800000"/>
                </a:solidFill>
              </a:rPr>
              <a:t>consistent</a:t>
            </a:r>
            <a:r>
              <a:rPr lang="en-US" dirty="0" smtClean="0"/>
              <a:t> if it covers none of the negative examples</a:t>
            </a:r>
          </a:p>
          <a:p>
            <a:r>
              <a:rPr lang="en-US" dirty="0" smtClean="0"/>
              <a:t>FPR </a:t>
            </a:r>
            <a:r>
              <a:rPr lang="en-US" dirty="0"/>
              <a:t>= 0</a:t>
            </a:r>
          </a:p>
          <a:p>
            <a:pPr marL="0" indent="0">
              <a:buNone/>
            </a:pPr>
            <a:endParaRPr lang="en-US" dirty="0"/>
          </a:p>
          <a:p>
            <a:pPr marL="0" indent="0">
              <a:spcBef>
                <a:spcPts val="1200"/>
              </a:spcBef>
              <a:buNone/>
            </a:pPr>
            <a:r>
              <a:rPr lang="en-US" dirty="0" smtClean="0"/>
              <a:t>The </a:t>
            </a:r>
            <a:r>
              <a:rPr lang="en-US" b="1" dirty="0" smtClean="0">
                <a:solidFill>
                  <a:srgbClr val="800000"/>
                </a:solidFill>
              </a:rPr>
              <a:t>version space </a:t>
            </a:r>
            <a:r>
              <a:rPr lang="en-US" dirty="0" smtClean="0"/>
              <a:t>is the set of all concepts that are both </a:t>
            </a:r>
            <a:r>
              <a:rPr lang="en-US" dirty="0" smtClean="0">
                <a:solidFill>
                  <a:srgbClr val="000099"/>
                </a:solidFill>
              </a:rPr>
              <a:t>complete</a:t>
            </a:r>
            <a:r>
              <a:rPr lang="en-US" dirty="0" smtClean="0"/>
              <a:t> and </a:t>
            </a:r>
            <a:r>
              <a:rPr lang="en-US" dirty="0" smtClean="0">
                <a:solidFill>
                  <a:srgbClr val="000099"/>
                </a:solidFill>
              </a:rPr>
              <a:t>consistent</a:t>
            </a:r>
            <a:endParaRPr lang="en-US" dirty="0">
              <a:solidFill>
                <a:srgbClr val="000099"/>
              </a:solidFill>
            </a:endParaRPr>
          </a:p>
        </p:txBody>
      </p:sp>
      <p:sp>
        <p:nvSpPr>
          <p:cNvPr id="4" name="Slide Number Placeholder 3"/>
          <p:cNvSpPr>
            <a:spLocks noGrp="1"/>
          </p:cNvSpPr>
          <p:nvPr>
            <p:ph type="sldNum" sz="quarter" idx="4"/>
          </p:nvPr>
        </p:nvSpPr>
        <p:spPr/>
        <p:txBody>
          <a:bodyPr/>
          <a:lstStyle/>
          <a:p>
            <a:fld id="{D8EBC6CF-16CA-46A0-BD95-D4B5553FB128}" type="slidenum">
              <a:rPr lang="en-US" smtClean="0"/>
              <a:pPr/>
              <a:t>31</a:t>
            </a:fld>
            <a:endParaRPr lang="en-US" dirty="0"/>
          </a:p>
        </p:txBody>
      </p:sp>
      <p:grpSp>
        <p:nvGrpSpPr>
          <p:cNvPr id="29" name="Group 28"/>
          <p:cNvGrpSpPr/>
          <p:nvPr/>
        </p:nvGrpSpPr>
        <p:grpSpPr>
          <a:xfrm rot="2018111">
            <a:off x="6125464" y="950258"/>
            <a:ext cx="1452372" cy="1645920"/>
            <a:chOff x="5939028" y="1289304"/>
            <a:chExt cx="1452372" cy="1645920"/>
          </a:xfrm>
        </p:grpSpPr>
        <p:sp>
          <p:nvSpPr>
            <p:cNvPr id="5" name="Oval 4"/>
            <p:cNvSpPr/>
            <p:nvPr/>
          </p:nvSpPr>
          <p:spPr bwMode="auto">
            <a:xfrm>
              <a:off x="6900672" y="128930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6" name="Oval 5"/>
            <p:cNvSpPr/>
            <p:nvPr/>
          </p:nvSpPr>
          <p:spPr bwMode="auto">
            <a:xfrm>
              <a:off x="6548244" y="24384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7" name="Oval 6"/>
            <p:cNvSpPr/>
            <p:nvPr/>
          </p:nvSpPr>
          <p:spPr bwMode="auto">
            <a:xfrm>
              <a:off x="7089648" y="152400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 name="Oval 7"/>
            <p:cNvSpPr/>
            <p:nvPr/>
          </p:nvSpPr>
          <p:spPr bwMode="auto">
            <a:xfrm>
              <a:off x="6790944" y="193548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 name="Oval 8"/>
            <p:cNvSpPr/>
            <p:nvPr/>
          </p:nvSpPr>
          <p:spPr bwMode="auto">
            <a:xfrm>
              <a:off x="7010400" y="198424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0" name="Oval 9"/>
            <p:cNvSpPr/>
            <p:nvPr/>
          </p:nvSpPr>
          <p:spPr bwMode="auto">
            <a:xfrm>
              <a:off x="6556248" y="152400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1" name="Oval 10"/>
            <p:cNvSpPr/>
            <p:nvPr/>
          </p:nvSpPr>
          <p:spPr bwMode="auto">
            <a:xfrm>
              <a:off x="6745224" y="163982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2" name="Oval 11"/>
            <p:cNvSpPr/>
            <p:nvPr/>
          </p:nvSpPr>
          <p:spPr bwMode="auto">
            <a:xfrm>
              <a:off x="6477000" y="198424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3" name="Oval 12"/>
            <p:cNvSpPr/>
            <p:nvPr/>
          </p:nvSpPr>
          <p:spPr bwMode="auto">
            <a:xfrm>
              <a:off x="6665976" y="218998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4" name="Oval 13"/>
            <p:cNvSpPr/>
            <p:nvPr/>
          </p:nvSpPr>
          <p:spPr bwMode="auto">
            <a:xfrm>
              <a:off x="7318248" y="152704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5" name="Oval 14"/>
            <p:cNvSpPr/>
            <p:nvPr/>
          </p:nvSpPr>
          <p:spPr bwMode="auto">
            <a:xfrm>
              <a:off x="7165848" y="193548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6" name="Oval 15"/>
            <p:cNvSpPr/>
            <p:nvPr/>
          </p:nvSpPr>
          <p:spPr bwMode="auto">
            <a:xfrm>
              <a:off x="7275576" y="211074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7" name="Oval 16"/>
            <p:cNvSpPr/>
            <p:nvPr/>
          </p:nvSpPr>
          <p:spPr bwMode="auto">
            <a:xfrm>
              <a:off x="7046976" y="171602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8" name="Oval 17"/>
            <p:cNvSpPr/>
            <p:nvPr/>
          </p:nvSpPr>
          <p:spPr bwMode="auto">
            <a:xfrm>
              <a:off x="7053072" y="226618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9" name="Oval 18"/>
            <p:cNvSpPr/>
            <p:nvPr/>
          </p:nvSpPr>
          <p:spPr bwMode="auto">
            <a:xfrm>
              <a:off x="6700644" y="25908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0" name="Oval 19"/>
            <p:cNvSpPr/>
            <p:nvPr/>
          </p:nvSpPr>
          <p:spPr bwMode="auto">
            <a:xfrm>
              <a:off x="6184008" y="2478024"/>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1" name="Oval 20"/>
            <p:cNvSpPr/>
            <p:nvPr/>
          </p:nvSpPr>
          <p:spPr bwMode="auto">
            <a:xfrm>
              <a:off x="6400800" y="25146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2" name="Oval 21"/>
            <p:cNvSpPr/>
            <p:nvPr/>
          </p:nvSpPr>
          <p:spPr bwMode="auto">
            <a:xfrm>
              <a:off x="6243444" y="22098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3" name="Oval 22"/>
            <p:cNvSpPr/>
            <p:nvPr/>
          </p:nvSpPr>
          <p:spPr bwMode="auto">
            <a:xfrm>
              <a:off x="6281160" y="27432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4" name="Oval 23"/>
            <p:cNvSpPr/>
            <p:nvPr/>
          </p:nvSpPr>
          <p:spPr bwMode="auto">
            <a:xfrm>
              <a:off x="6132576" y="2008632"/>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5" name="Oval 24"/>
            <p:cNvSpPr/>
            <p:nvPr/>
          </p:nvSpPr>
          <p:spPr bwMode="auto">
            <a:xfrm>
              <a:off x="6096000" y="22860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6" name="Oval 25"/>
            <p:cNvSpPr/>
            <p:nvPr/>
          </p:nvSpPr>
          <p:spPr bwMode="auto">
            <a:xfrm>
              <a:off x="6556248" y="2706624"/>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7" name="Oval 26"/>
            <p:cNvSpPr/>
            <p:nvPr/>
          </p:nvSpPr>
          <p:spPr bwMode="auto">
            <a:xfrm>
              <a:off x="5939028" y="2441448"/>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8" name="Oval 27"/>
            <p:cNvSpPr/>
            <p:nvPr/>
          </p:nvSpPr>
          <p:spPr bwMode="auto">
            <a:xfrm>
              <a:off x="6399276" y="2862072"/>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grpSp>
      <p:cxnSp>
        <p:nvCxnSpPr>
          <p:cNvPr id="30" name="Straight Connector 29"/>
          <p:cNvCxnSpPr/>
          <p:nvPr/>
        </p:nvCxnSpPr>
        <p:spPr bwMode="auto">
          <a:xfrm>
            <a:off x="6174394" y="1203196"/>
            <a:ext cx="995040" cy="1295400"/>
          </a:xfrm>
          <a:prstGeom prst="line">
            <a:avLst/>
          </a:prstGeom>
          <a:noFill/>
          <a:ln w="19050" cap="flat" cmpd="sng" algn="ctr">
            <a:solidFill>
              <a:srgbClr val="000099"/>
            </a:solidFill>
            <a:prstDash val="dash"/>
            <a:round/>
            <a:headEnd type="none" w="med" len="med"/>
            <a:tailEnd type="none" w="med" len="med"/>
          </a:ln>
          <a:effectLst/>
        </p:spPr>
      </p:cxnSp>
      <p:grpSp>
        <p:nvGrpSpPr>
          <p:cNvPr id="35" name="Group 34"/>
          <p:cNvGrpSpPr/>
          <p:nvPr/>
        </p:nvGrpSpPr>
        <p:grpSpPr>
          <a:xfrm rot="2018111">
            <a:off x="6125463" y="2702857"/>
            <a:ext cx="1452372" cy="1645920"/>
            <a:chOff x="5939028" y="1289304"/>
            <a:chExt cx="1452372" cy="1645920"/>
          </a:xfrm>
        </p:grpSpPr>
        <p:sp>
          <p:nvSpPr>
            <p:cNvPr id="36" name="Oval 35"/>
            <p:cNvSpPr/>
            <p:nvPr/>
          </p:nvSpPr>
          <p:spPr bwMode="auto">
            <a:xfrm>
              <a:off x="6900672" y="128930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37" name="Oval 36"/>
            <p:cNvSpPr/>
            <p:nvPr/>
          </p:nvSpPr>
          <p:spPr bwMode="auto">
            <a:xfrm>
              <a:off x="6548244" y="24384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38" name="Oval 37"/>
            <p:cNvSpPr/>
            <p:nvPr/>
          </p:nvSpPr>
          <p:spPr bwMode="auto">
            <a:xfrm>
              <a:off x="7089648" y="152400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39" name="Oval 38"/>
            <p:cNvSpPr/>
            <p:nvPr/>
          </p:nvSpPr>
          <p:spPr bwMode="auto">
            <a:xfrm>
              <a:off x="6790944" y="193548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0" name="Oval 39"/>
            <p:cNvSpPr/>
            <p:nvPr/>
          </p:nvSpPr>
          <p:spPr bwMode="auto">
            <a:xfrm>
              <a:off x="7010400" y="198424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1" name="Oval 40"/>
            <p:cNvSpPr/>
            <p:nvPr/>
          </p:nvSpPr>
          <p:spPr bwMode="auto">
            <a:xfrm>
              <a:off x="6556248" y="152400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2" name="Oval 41"/>
            <p:cNvSpPr/>
            <p:nvPr/>
          </p:nvSpPr>
          <p:spPr bwMode="auto">
            <a:xfrm>
              <a:off x="6745224" y="163982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3" name="Oval 42"/>
            <p:cNvSpPr/>
            <p:nvPr/>
          </p:nvSpPr>
          <p:spPr bwMode="auto">
            <a:xfrm>
              <a:off x="6477000" y="198424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4" name="Oval 43"/>
            <p:cNvSpPr/>
            <p:nvPr/>
          </p:nvSpPr>
          <p:spPr bwMode="auto">
            <a:xfrm>
              <a:off x="6665976" y="218998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5" name="Oval 44"/>
            <p:cNvSpPr/>
            <p:nvPr/>
          </p:nvSpPr>
          <p:spPr bwMode="auto">
            <a:xfrm>
              <a:off x="7318248" y="152704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6" name="Oval 45"/>
            <p:cNvSpPr/>
            <p:nvPr/>
          </p:nvSpPr>
          <p:spPr bwMode="auto">
            <a:xfrm>
              <a:off x="7165848" y="193548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7" name="Oval 46"/>
            <p:cNvSpPr/>
            <p:nvPr/>
          </p:nvSpPr>
          <p:spPr bwMode="auto">
            <a:xfrm>
              <a:off x="7275576" y="211074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8" name="Oval 47"/>
            <p:cNvSpPr/>
            <p:nvPr/>
          </p:nvSpPr>
          <p:spPr bwMode="auto">
            <a:xfrm>
              <a:off x="7046976" y="171602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9" name="Oval 48"/>
            <p:cNvSpPr/>
            <p:nvPr/>
          </p:nvSpPr>
          <p:spPr bwMode="auto">
            <a:xfrm>
              <a:off x="7053072" y="226618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0" name="Oval 49"/>
            <p:cNvSpPr/>
            <p:nvPr/>
          </p:nvSpPr>
          <p:spPr bwMode="auto">
            <a:xfrm>
              <a:off x="6700644" y="25908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1" name="Oval 50"/>
            <p:cNvSpPr/>
            <p:nvPr/>
          </p:nvSpPr>
          <p:spPr bwMode="auto">
            <a:xfrm>
              <a:off x="6184008" y="2478024"/>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2" name="Oval 51"/>
            <p:cNvSpPr/>
            <p:nvPr/>
          </p:nvSpPr>
          <p:spPr bwMode="auto">
            <a:xfrm>
              <a:off x="6400800" y="25146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3" name="Oval 52"/>
            <p:cNvSpPr/>
            <p:nvPr/>
          </p:nvSpPr>
          <p:spPr bwMode="auto">
            <a:xfrm>
              <a:off x="6243444" y="22098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4" name="Oval 53"/>
            <p:cNvSpPr/>
            <p:nvPr/>
          </p:nvSpPr>
          <p:spPr bwMode="auto">
            <a:xfrm>
              <a:off x="6281160" y="27432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5" name="Oval 54"/>
            <p:cNvSpPr/>
            <p:nvPr/>
          </p:nvSpPr>
          <p:spPr bwMode="auto">
            <a:xfrm>
              <a:off x="6132576" y="2008632"/>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6" name="Oval 55"/>
            <p:cNvSpPr/>
            <p:nvPr/>
          </p:nvSpPr>
          <p:spPr bwMode="auto">
            <a:xfrm>
              <a:off x="6096000" y="22860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7" name="Oval 56"/>
            <p:cNvSpPr/>
            <p:nvPr/>
          </p:nvSpPr>
          <p:spPr bwMode="auto">
            <a:xfrm>
              <a:off x="6556248" y="2706624"/>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8" name="Oval 57"/>
            <p:cNvSpPr/>
            <p:nvPr/>
          </p:nvSpPr>
          <p:spPr bwMode="auto">
            <a:xfrm>
              <a:off x="5939028" y="2441448"/>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9" name="Oval 58"/>
            <p:cNvSpPr/>
            <p:nvPr/>
          </p:nvSpPr>
          <p:spPr bwMode="auto">
            <a:xfrm>
              <a:off x="6399276" y="2862072"/>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grpSp>
      <p:cxnSp>
        <p:nvCxnSpPr>
          <p:cNvPr id="60" name="Straight Connector 59"/>
          <p:cNvCxnSpPr/>
          <p:nvPr/>
        </p:nvCxnSpPr>
        <p:spPr bwMode="auto">
          <a:xfrm>
            <a:off x="6495307" y="2861099"/>
            <a:ext cx="995040" cy="1295400"/>
          </a:xfrm>
          <a:prstGeom prst="line">
            <a:avLst/>
          </a:prstGeom>
          <a:noFill/>
          <a:ln w="19050" cap="flat" cmpd="sng" algn="ctr">
            <a:solidFill>
              <a:srgbClr val="000099"/>
            </a:solidFill>
            <a:prstDash val="dash"/>
            <a:round/>
            <a:headEnd type="none" w="med" len="med"/>
            <a:tailEnd type="none" w="med" len="med"/>
          </a:ln>
          <a:effectLst/>
        </p:spPr>
      </p:cxnSp>
      <p:cxnSp>
        <p:nvCxnSpPr>
          <p:cNvPr id="61" name="Straight Connector 60"/>
          <p:cNvCxnSpPr/>
          <p:nvPr/>
        </p:nvCxnSpPr>
        <p:spPr bwMode="auto">
          <a:xfrm flipH="1">
            <a:off x="6425068" y="990600"/>
            <a:ext cx="300266" cy="1546164"/>
          </a:xfrm>
          <a:prstGeom prst="line">
            <a:avLst/>
          </a:prstGeom>
          <a:noFill/>
          <a:ln w="19050" cap="flat" cmpd="sng" algn="ctr">
            <a:solidFill>
              <a:srgbClr val="000099"/>
            </a:solidFill>
            <a:prstDash val="dash"/>
            <a:round/>
            <a:headEnd type="none" w="med" len="med"/>
            <a:tailEnd type="none" w="med" len="med"/>
          </a:ln>
          <a:effectLst/>
        </p:spPr>
      </p:cxnSp>
      <p:cxnSp>
        <p:nvCxnSpPr>
          <p:cNvPr id="63" name="Straight Connector 62"/>
          <p:cNvCxnSpPr/>
          <p:nvPr/>
        </p:nvCxnSpPr>
        <p:spPr bwMode="auto">
          <a:xfrm flipH="1">
            <a:off x="6125610" y="1038119"/>
            <a:ext cx="48784" cy="1546164"/>
          </a:xfrm>
          <a:prstGeom prst="line">
            <a:avLst/>
          </a:prstGeom>
          <a:noFill/>
          <a:ln w="19050" cap="flat" cmpd="sng" algn="ctr">
            <a:solidFill>
              <a:srgbClr val="000099"/>
            </a:solidFill>
            <a:prstDash val="dash"/>
            <a:round/>
            <a:headEnd type="none" w="med" len="med"/>
            <a:tailEnd type="none" w="med" len="med"/>
          </a:ln>
          <a:effectLst/>
        </p:spPr>
      </p:cxnSp>
      <p:cxnSp>
        <p:nvCxnSpPr>
          <p:cNvPr id="66" name="Straight Connector 65"/>
          <p:cNvCxnSpPr/>
          <p:nvPr/>
        </p:nvCxnSpPr>
        <p:spPr bwMode="auto">
          <a:xfrm flipH="1">
            <a:off x="6725335" y="2584283"/>
            <a:ext cx="389824" cy="1759117"/>
          </a:xfrm>
          <a:prstGeom prst="line">
            <a:avLst/>
          </a:prstGeom>
          <a:noFill/>
          <a:ln w="19050" cap="flat" cmpd="sng" algn="ctr">
            <a:solidFill>
              <a:srgbClr val="000099"/>
            </a:solidFill>
            <a:prstDash val="dash"/>
            <a:round/>
            <a:headEnd type="none" w="med" len="med"/>
            <a:tailEnd type="none" w="med" len="med"/>
          </a:ln>
          <a:effectLst/>
        </p:spPr>
      </p:cxnSp>
      <p:cxnSp>
        <p:nvCxnSpPr>
          <p:cNvPr id="72" name="Straight Connector 71"/>
          <p:cNvCxnSpPr/>
          <p:nvPr/>
        </p:nvCxnSpPr>
        <p:spPr bwMode="auto">
          <a:xfrm>
            <a:off x="7848601" y="2568712"/>
            <a:ext cx="0" cy="1774688"/>
          </a:xfrm>
          <a:prstGeom prst="line">
            <a:avLst/>
          </a:prstGeom>
          <a:noFill/>
          <a:ln w="19050" cap="flat" cmpd="sng" algn="ctr">
            <a:solidFill>
              <a:srgbClr val="000099"/>
            </a:solidFill>
            <a:prstDash val="dash"/>
            <a:round/>
            <a:headEnd type="none" w="med" len="med"/>
            <a:tailEnd type="none" w="med" len="med"/>
          </a:ln>
          <a:effectLst/>
        </p:spPr>
      </p:cxnSp>
      <p:grpSp>
        <p:nvGrpSpPr>
          <p:cNvPr id="74" name="Group 73"/>
          <p:cNvGrpSpPr/>
          <p:nvPr/>
        </p:nvGrpSpPr>
        <p:grpSpPr>
          <a:xfrm rot="2018111">
            <a:off x="6125463" y="4760257"/>
            <a:ext cx="1452372" cy="1645920"/>
            <a:chOff x="5939028" y="1289304"/>
            <a:chExt cx="1452372" cy="1645920"/>
          </a:xfrm>
        </p:grpSpPr>
        <p:sp>
          <p:nvSpPr>
            <p:cNvPr id="75" name="Oval 74"/>
            <p:cNvSpPr/>
            <p:nvPr/>
          </p:nvSpPr>
          <p:spPr bwMode="auto">
            <a:xfrm>
              <a:off x="6900672" y="128930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76" name="Oval 75"/>
            <p:cNvSpPr/>
            <p:nvPr/>
          </p:nvSpPr>
          <p:spPr bwMode="auto">
            <a:xfrm>
              <a:off x="6548244" y="24384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77" name="Oval 76"/>
            <p:cNvSpPr/>
            <p:nvPr/>
          </p:nvSpPr>
          <p:spPr bwMode="auto">
            <a:xfrm>
              <a:off x="7089648" y="152400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78" name="Oval 77"/>
            <p:cNvSpPr/>
            <p:nvPr/>
          </p:nvSpPr>
          <p:spPr bwMode="auto">
            <a:xfrm>
              <a:off x="6790944" y="193548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79" name="Oval 78"/>
            <p:cNvSpPr/>
            <p:nvPr/>
          </p:nvSpPr>
          <p:spPr bwMode="auto">
            <a:xfrm>
              <a:off x="7010400" y="198424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0" name="Oval 79"/>
            <p:cNvSpPr/>
            <p:nvPr/>
          </p:nvSpPr>
          <p:spPr bwMode="auto">
            <a:xfrm>
              <a:off x="6556248" y="152400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1" name="Oval 80"/>
            <p:cNvSpPr/>
            <p:nvPr/>
          </p:nvSpPr>
          <p:spPr bwMode="auto">
            <a:xfrm>
              <a:off x="6745224" y="163982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2" name="Oval 81"/>
            <p:cNvSpPr/>
            <p:nvPr/>
          </p:nvSpPr>
          <p:spPr bwMode="auto">
            <a:xfrm>
              <a:off x="6477000" y="198424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3" name="Oval 82"/>
            <p:cNvSpPr/>
            <p:nvPr/>
          </p:nvSpPr>
          <p:spPr bwMode="auto">
            <a:xfrm>
              <a:off x="6665976" y="218998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4" name="Oval 83"/>
            <p:cNvSpPr/>
            <p:nvPr/>
          </p:nvSpPr>
          <p:spPr bwMode="auto">
            <a:xfrm>
              <a:off x="7318248" y="152704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5" name="Oval 84"/>
            <p:cNvSpPr/>
            <p:nvPr/>
          </p:nvSpPr>
          <p:spPr bwMode="auto">
            <a:xfrm>
              <a:off x="7165848" y="193548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6" name="Oval 85"/>
            <p:cNvSpPr/>
            <p:nvPr/>
          </p:nvSpPr>
          <p:spPr bwMode="auto">
            <a:xfrm>
              <a:off x="7275576" y="211074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7" name="Oval 86"/>
            <p:cNvSpPr/>
            <p:nvPr/>
          </p:nvSpPr>
          <p:spPr bwMode="auto">
            <a:xfrm>
              <a:off x="7046976" y="171602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8" name="Oval 87"/>
            <p:cNvSpPr/>
            <p:nvPr/>
          </p:nvSpPr>
          <p:spPr bwMode="auto">
            <a:xfrm>
              <a:off x="7053072" y="226618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9" name="Oval 88"/>
            <p:cNvSpPr/>
            <p:nvPr/>
          </p:nvSpPr>
          <p:spPr bwMode="auto">
            <a:xfrm>
              <a:off x="6700644" y="25908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0" name="Oval 89"/>
            <p:cNvSpPr/>
            <p:nvPr/>
          </p:nvSpPr>
          <p:spPr bwMode="auto">
            <a:xfrm>
              <a:off x="6184008" y="2478024"/>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1" name="Oval 90"/>
            <p:cNvSpPr/>
            <p:nvPr/>
          </p:nvSpPr>
          <p:spPr bwMode="auto">
            <a:xfrm>
              <a:off x="6400800" y="25146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2" name="Oval 91"/>
            <p:cNvSpPr/>
            <p:nvPr/>
          </p:nvSpPr>
          <p:spPr bwMode="auto">
            <a:xfrm>
              <a:off x="6243444" y="22098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3" name="Oval 92"/>
            <p:cNvSpPr/>
            <p:nvPr/>
          </p:nvSpPr>
          <p:spPr bwMode="auto">
            <a:xfrm>
              <a:off x="6281160" y="27432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4" name="Oval 93"/>
            <p:cNvSpPr/>
            <p:nvPr/>
          </p:nvSpPr>
          <p:spPr bwMode="auto">
            <a:xfrm>
              <a:off x="6132576" y="2008632"/>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5" name="Oval 94"/>
            <p:cNvSpPr/>
            <p:nvPr/>
          </p:nvSpPr>
          <p:spPr bwMode="auto">
            <a:xfrm>
              <a:off x="6096000" y="22860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6" name="Oval 95"/>
            <p:cNvSpPr/>
            <p:nvPr/>
          </p:nvSpPr>
          <p:spPr bwMode="auto">
            <a:xfrm>
              <a:off x="6556248" y="2706624"/>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7" name="Oval 96"/>
            <p:cNvSpPr/>
            <p:nvPr/>
          </p:nvSpPr>
          <p:spPr bwMode="auto">
            <a:xfrm>
              <a:off x="5939028" y="2441448"/>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8" name="Oval 97"/>
            <p:cNvSpPr/>
            <p:nvPr/>
          </p:nvSpPr>
          <p:spPr bwMode="auto">
            <a:xfrm>
              <a:off x="6399276" y="2862072"/>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grpSp>
      <p:cxnSp>
        <p:nvCxnSpPr>
          <p:cNvPr id="99" name="Straight Connector 98"/>
          <p:cNvCxnSpPr/>
          <p:nvPr/>
        </p:nvCxnSpPr>
        <p:spPr bwMode="auto">
          <a:xfrm>
            <a:off x="6495307" y="4918499"/>
            <a:ext cx="553487" cy="1710901"/>
          </a:xfrm>
          <a:prstGeom prst="line">
            <a:avLst/>
          </a:prstGeom>
          <a:noFill/>
          <a:ln w="19050" cap="flat" cmpd="sng" algn="ctr">
            <a:solidFill>
              <a:srgbClr val="000099"/>
            </a:solidFill>
            <a:prstDash val="dash"/>
            <a:round/>
            <a:headEnd type="none" w="med" len="med"/>
            <a:tailEnd type="none" w="med" len="med"/>
          </a:ln>
          <a:effectLst/>
        </p:spPr>
      </p:cxnSp>
      <p:cxnSp>
        <p:nvCxnSpPr>
          <p:cNvPr id="100" name="Straight Connector 99"/>
          <p:cNvCxnSpPr/>
          <p:nvPr/>
        </p:nvCxnSpPr>
        <p:spPr bwMode="auto">
          <a:xfrm>
            <a:off x="6676992" y="4724400"/>
            <a:ext cx="48343" cy="1676400"/>
          </a:xfrm>
          <a:prstGeom prst="line">
            <a:avLst/>
          </a:prstGeom>
          <a:noFill/>
          <a:ln w="19050" cap="flat" cmpd="sng" algn="ctr">
            <a:solidFill>
              <a:srgbClr val="000099"/>
            </a:solidFill>
            <a:prstDash val="dash"/>
            <a:round/>
            <a:headEnd type="none" w="med" len="med"/>
            <a:tailEnd type="none" w="med" len="med"/>
          </a:ln>
          <a:effectLst/>
        </p:spPr>
      </p:cxnSp>
      <p:cxnSp>
        <p:nvCxnSpPr>
          <p:cNvPr id="101" name="Straight Connector 100"/>
          <p:cNvCxnSpPr/>
          <p:nvPr/>
        </p:nvCxnSpPr>
        <p:spPr bwMode="auto">
          <a:xfrm>
            <a:off x="6460901" y="4732020"/>
            <a:ext cx="345046" cy="1892136"/>
          </a:xfrm>
          <a:prstGeom prst="line">
            <a:avLst/>
          </a:prstGeom>
          <a:noFill/>
          <a:ln w="19050" cap="flat" cmpd="sng" algn="ctr">
            <a:solidFill>
              <a:srgbClr val="000099"/>
            </a:solidFill>
            <a:prstDash val="dash"/>
            <a:round/>
            <a:headEnd type="none" w="med" len="med"/>
            <a:tailEnd type="none" w="med" len="med"/>
          </a:ln>
          <a:effectLst/>
        </p:spPr>
      </p:cxnSp>
      <p:sp>
        <p:nvSpPr>
          <p:cNvPr id="31" name="TextBox 30"/>
          <p:cNvSpPr txBox="1"/>
          <p:nvPr/>
        </p:nvSpPr>
        <p:spPr>
          <a:xfrm>
            <a:off x="6340177" y="189095"/>
            <a:ext cx="2630848" cy="338554"/>
          </a:xfrm>
          <a:prstGeom prst="rect">
            <a:avLst/>
          </a:prstGeom>
          <a:noFill/>
        </p:spPr>
        <p:txBody>
          <a:bodyPr wrap="none" rtlCol="0">
            <a:spAutoFit/>
          </a:bodyPr>
          <a:lstStyle/>
          <a:p>
            <a:pPr>
              <a:buNone/>
            </a:pPr>
            <a:r>
              <a:rPr lang="en-US" sz="1600" dirty="0" smtClean="0">
                <a:solidFill>
                  <a:srgbClr val="000099"/>
                </a:solidFill>
              </a:rPr>
              <a:t>“Cover” – classify as positive</a:t>
            </a:r>
            <a:endParaRPr lang="en-US" sz="1600" dirty="0">
              <a:solidFill>
                <a:srgbClr val="000099"/>
              </a:solidFill>
            </a:endParaRPr>
          </a:p>
        </p:txBody>
      </p:sp>
      <p:pic>
        <p:nvPicPr>
          <p:cNvPr id="32" name="Audio 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404289591"/>
      </p:ext>
    </p:extLst>
  </p:cSld>
  <p:clrMapOvr>
    <a:masterClrMapping/>
  </p:clrMapOvr>
  <mc:AlternateContent xmlns:mc="http://schemas.openxmlformats.org/markup-compatibility/2006" xmlns:p14="http://schemas.microsoft.com/office/powerpoint/2010/main">
    <mc:Choice Requires="p14">
      <p:transition spd="slow" p14:dur="2000" advTm="40616"/>
    </mc:Choice>
    <mc:Fallback xmlns="">
      <p:transition spd="slow" advTm="40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sp>
        <p:nvSpPr>
          <p:cNvPr id="3" name="Content Placeholder 2"/>
          <p:cNvSpPr>
            <a:spLocks noGrp="1"/>
          </p:cNvSpPr>
          <p:nvPr>
            <p:ph idx="1"/>
          </p:nvPr>
        </p:nvSpPr>
        <p:spPr/>
        <p:txBody>
          <a:bodyPr/>
          <a:lstStyle/>
          <a:p>
            <a:r>
              <a:rPr lang="en-US" dirty="0" smtClean="0"/>
              <a:t>Tree models can be used for </a:t>
            </a:r>
            <a:r>
              <a:rPr lang="en-US" dirty="0" smtClean="0">
                <a:solidFill>
                  <a:srgbClr val="000099"/>
                </a:solidFill>
              </a:rPr>
              <a:t>classification</a:t>
            </a:r>
            <a:r>
              <a:rPr lang="en-US" dirty="0" smtClean="0"/>
              <a:t>, </a:t>
            </a:r>
            <a:r>
              <a:rPr lang="en-US" dirty="0" smtClean="0">
                <a:solidFill>
                  <a:srgbClr val="000099"/>
                </a:solidFill>
              </a:rPr>
              <a:t>ranking</a:t>
            </a:r>
            <a:r>
              <a:rPr lang="en-US" dirty="0" smtClean="0"/>
              <a:t>, </a:t>
            </a:r>
            <a:r>
              <a:rPr lang="en-US" dirty="0" smtClean="0">
                <a:solidFill>
                  <a:srgbClr val="000099"/>
                </a:solidFill>
              </a:rPr>
              <a:t>probability estimation</a:t>
            </a:r>
            <a:r>
              <a:rPr lang="en-US" dirty="0" smtClean="0"/>
              <a:t>, </a:t>
            </a:r>
            <a:r>
              <a:rPr lang="en-US" dirty="0" smtClean="0">
                <a:solidFill>
                  <a:srgbClr val="000099"/>
                </a:solidFill>
              </a:rPr>
              <a:t>regression</a:t>
            </a:r>
            <a:r>
              <a:rPr lang="en-US" dirty="0" smtClean="0"/>
              <a:t>, and </a:t>
            </a:r>
            <a:r>
              <a:rPr lang="en-US" dirty="0" smtClean="0">
                <a:solidFill>
                  <a:srgbClr val="000099"/>
                </a:solidFill>
              </a:rPr>
              <a:t>clustering</a:t>
            </a:r>
          </a:p>
          <a:p>
            <a:r>
              <a:rPr lang="en-US" dirty="0" smtClean="0"/>
              <a:t>Recursive generic tree learning procedure: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sz="2000" dirty="0" smtClean="0"/>
              <a:t>Divide-and-conquer approach: build a tree for each subset of the data, then merge into a single tree</a:t>
            </a:r>
            <a:endParaRPr lang="en-US" sz="2000" dirty="0"/>
          </a:p>
        </p:txBody>
      </p:sp>
      <p:sp>
        <p:nvSpPr>
          <p:cNvPr id="4" name="Slide Number Placeholder 3"/>
          <p:cNvSpPr>
            <a:spLocks noGrp="1"/>
          </p:cNvSpPr>
          <p:nvPr>
            <p:ph type="sldNum" sz="quarter" idx="4"/>
          </p:nvPr>
        </p:nvSpPr>
        <p:spPr/>
        <p:txBody>
          <a:bodyPr/>
          <a:lstStyle/>
          <a:p>
            <a:fld id="{D8EBC6CF-16CA-46A0-BD95-D4B5553FB128}" type="slidenum">
              <a:rPr lang="en-US" smtClean="0"/>
              <a:pPr/>
              <a:t>32</a:t>
            </a:fld>
            <a:endParaRPr lang="en-US"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8501" t="31325" r="3473" b="20096"/>
          <a:stretch/>
        </p:blipFill>
        <p:spPr bwMode="auto">
          <a:xfrm>
            <a:off x="1295400" y="2438400"/>
            <a:ext cx="6891263"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bwMode="auto">
          <a:xfrm>
            <a:off x="777240" y="3649980"/>
            <a:ext cx="457200" cy="228600"/>
          </a:xfrm>
          <a:prstGeom prst="rightArrow">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cxnSp>
        <p:nvCxnSpPr>
          <p:cNvPr id="1024" name="Straight Connector 1023"/>
          <p:cNvCxnSpPr/>
          <p:nvPr/>
        </p:nvCxnSpPr>
        <p:spPr bwMode="auto">
          <a:xfrm>
            <a:off x="1516380" y="3627120"/>
            <a:ext cx="1524000" cy="0"/>
          </a:xfrm>
          <a:prstGeom prst="line">
            <a:avLst/>
          </a:prstGeom>
          <a:noFill/>
          <a:ln w="19050" cap="flat" cmpd="sng" algn="ctr">
            <a:solidFill>
              <a:srgbClr val="800000"/>
            </a:solidFill>
            <a:prstDash val="solid"/>
            <a:round/>
            <a:headEnd type="none" w="med" len="med"/>
            <a:tailEnd type="none" w="med" len="med"/>
          </a:ln>
          <a:effectLst/>
        </p:spPr>
      </p:cxnSp>
      <p:sp>
        <p:nvSpPr>
          <p:cNvPr id="10" name="Rectangle 9"/>
          <p:cNvSpPr/>
          <p:nvPr/>
        </p:nvSpPr>
        <p:spPr>
          <a:xfrm>
            <a:off x="4495801" y="152400"/>
            <a:ext cx="4328160" cy="584775"/>
          </a:xfrm>
          <a:prstGeom prst="rect">
            <a:avLst/>
          </a:prstGeom>
        </p:spPr>
        <p:txBody>
          <a:bodyPr wrap="square">
            <a:spAutoFit/>
          </a:bodyPr>
          <a:lstStyle/>
          <a:p>
            <a:r>
              <a:rPr lang="en-US" sz="1600" dirty="0">
                <a:solidFill>
                  <a:srgbClr val="800000"/>
                </a:solidFill>
              </a:rPr>
              <a:t>Note: </a:t>
            </a:r>
            <a:r>
              <a:rPr lang="en-US" sz="1600" dirty="0" smtClean="0">
                <a:solidFill>
                  <a:srgbClr val="800000"/>
                </a:solidFill>
              </a:rPr>
              <a:t>This is very similar to ID3, a well-known DT algorithm</a:t>
            </a:r>
            <a:endParaRPr lang="en-US" sz="1600" dirty="0">
              <a:solidFill>
                <a:srgbClr val="800000"/>
              </a:solidFill>
            </a:endParaRPr>
          </a:p>
        </p:txBody>
      </p:sp>
      <p:sp>
        <p:nvSpPr>
          <p:cNvPr id="7" name="TextBox 6"/>
          <p:cNvSpPr txBox="1"/>
          <p:nvPr/>
        </p:nvSpPr>
        <p:spPr>
          <a:xfrm>
            <a:off x="242659" y="3797290"/>
            <a:ext cx="838200" cy="430887"/>
          </a:xfrm>
          <a:prstGeom prst="rect">
            <a:avLst/>
          </a:prstGeom>
          <a:noFill/>
        </p:spPr>
        <p:txBody>
          <a:bodyPr wrap="square" rtlCol="0">
            <a:spAutoFit/>
          </a:bodyPr>
          <a:lstStyle/>
          <a:p>
            <a:pPr>
              <a:buNone/>
            </a:pPr>
            <a:r>
              <a:rPr lang="en-US" sz="1050" dirty="0" smtClean="0">
                <a:solidFill>
                  <a:srgbClr val="006600"/>
                </a:solidFill>
              </a:rPr>
              <a:t>Most useful feature</a:t>
            </a:r>
            <a:endParaRPr lang="en-US" sz="1050" dirty="0">
              <a:solidFill>
                <a:srgbClr val="006600"/>
              </a:solidFill>
            </a:endParaRPr>
          </a:p>
        </p:txBody>
      </p:sp>
      <p:cxnSp>
        <p:nvCxnSpPr>
          <p:cNvPr id="12" name="Straight Connector 11"/>
          <p:cNvCxnSpPr/>
          <p:nvPr/>
        </p:nvCxnSpPr>
        <p:spPr bwMode="auto">
          <a:xfrm>
            <a:off x="3097824" y="5527432"/>
            <a:ext cx="389792" cy="0"/>
          </a:xfrm>
          <a:prstGeom prst="line">
            <a:avLst/>
          </a:prstGeom>
          <a:noFill/>
          <a:ln w="38100" cap="flat" cmpd="sng" algn="ctr">
            <a:solidFill>
              <a:srgbClr val="800000"/>
            </a:solidFill>
            <a:prstDash val="solid"/>
            <a:round/>
            <a:headEnd type="none" w="med" len="med"/>
            <a:tailEnd type="none" w="med" len="med"/>
          </a:ln>
          <a:effectLst/>
        </p:spPr>
      </p:cxnSp>
      <p:cxnSp>
        <p:nvCxnSpPr>
          <p:cNvPr id="13" name="Straight Connector 12"/>
          <p:cNvCxnSpPr/>
          <p:nvPr/>
        </p:nvCxnSpPr>
        <p:spPr bwMode="auto">
          <a:xfrm>
            <a:off x="6096000" y="5527432"/>
            <a:ext cx="762000" cy="0"/>
          </a:xfrm>
          <a:prstGeom prst="line">
            <a:avLst/>
          </a:prstGeom>
          <a:noFill/>
          <a:ln w="38100" cap="flat" cmpd="sng" algn="ctr">
            <a:solidFill>
              <a:srgbClr val="800000"/>
            </a:solidFill>
            <a:prstDash val="solid"/>
            <a:round/>
            <a:headEnd type="none" w="med" len="med"/>
            <a:tailEnd type="none" w="med" len="med"/>
          </a:ln>
          <a:effectLst/>
        </p:spPr>
      </p:cxn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3898911633"/>
      </p:ext>
    </p:extLst>
  </p:cSld>
  <p:clrMapOvr>
    <a:masterClrMapping/>
  </p:clrMapOvr>
  <mc:AlternateContent xmlns:mc="http://schemas.openxmlformats.org/markup-compatibility/2006" xmlns:p14="http://schemas.microsoft.com/office/powerpoint/2010/main">
    <mc:Choice Requires="p14">
      <p:transition spd="slow" p14:dur="2000" advTm="49652"/>
    </mc:Choice>
    <mc:Fallback xmlns="">
      <p:transition spd="slow" advTm="49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Impurity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In the </a:t>
                </a:r>
                <a:r>
                  <a:rPr lang="en-US" dirty="0" smtClean="0">
                    <a:solidFill>
                      <a:srgbClr val="000099"/>
                    </a:solidFill>
                  </a:rPr>
                  <a:t>binary case</a:t>
                </a:r>
                <a:r>
                  <a:rPr lang="en-US" dirty="0" smtClean="0"/>
                  <a:t>, we have </a:t>
                </a:r>
                <a:r>
                  <a:rPr lang="en-US" i="1" dirty="0">
                    <a:solidFill>
                      <a:srgbClr val="006600"/>
                    </a:solidFill>
                  </a:rPr>
                  <a:t>P</a:t>
                </a:r>
                <a:r>
                  <a:rPr lang="en-US" dirty="0" smtClean="0"/>
                  <a:t> positives and </a:t>
                </a:r>
                <a:r>
                  <a:rPr lang="en-US" i="1" dirty="0">
                    <a:solidFill>
                      <a:srgbClr val="006600"/>
                    </a:solidFill>
                  </a:rPr>
                  <a:t>N</a:t>
                </a:r>
                <a:r>
                  <a:rPr lang="en-US" dirty="0" smtClean="0"/>
                  <a:t> negatives in the data</a:t>
                </a:r>
              </a:p>
              <a:p>
                <a:pPr lvl="1"/>
                <a:r>
                  <a:rPr lang="en-US" dirty="0" smtClean="0"/>
                  <a:t>The best split would be a feature that divides the data </a:t>
                </a:r>
                <a:r>
                  <a:rPr lang="en-US" i="1" dirty="0" smtClean="0"/>
                  <a:t>D</a:t>
                </a:r>
                <a:r>
                  <a:rPr lang="en-US" dirty="0" smtClean="0"/>
                  <a:t> into two </a:t>
                </a:r>
                <a:r>
                  <a:rPr lang="en-US" dirty="0" smtClean="0">
                    <a:solidFill>
                      <a:srgbClr val="800000"/>
                    </a:solidFill>
                  </a:rPr>
                  <a:t>pure</a:t>
                </a:r>
                <a:r>
                  <a:rPr lang="en-US" dirty="0" smtClean="0"/>
                  <a:t> partitions:  </a:t>
                </a:r>
                <a:r>
                  <a:rPr lang="en-US" i="1" dirty="0" smtClean="0">
                    <a:solidFill>
                      <a:srgbClr val="006600"/>
                    </a:solidFill>
                    <a:sym typeface="Symbol"/>
                  </a:rPr>
                  <a:t>D</a:t>
                </a:r>
                <a:r>
                  <a:rPr lang="en-US" i="1" baseline="-25000" dirty="0" smtClean="0">
                    <a:solidFill>
                      <a:srgbClr val="006600"/>
                    </a:solidFill>
                    <a:sym typeface="Symbol"/>
                  </a:rPr>
                  <a:t>1</a:t>
                </a:r>
                <a:r>
                  <a:rPr lang="en-US" i="1" baseline="-25000" dirty="0" smtClean="0">
                    <a:sym typeface="Symbol"/>
                  </a:rPr>
                  <a:t> </a:t>
                </a:r>
                <a:r>
                  <a:rPr lang="en-US" dirty="0" smtClean="0">
                    <a:sym typeface="Symbol"/>
                  </a:rPr>
                  <a:t>with the </a:t>
                </a:r>
                <a:r>
                  <a:rPr lang="en-US" i="1" dirty="0" smtClean="0">
                    <a:solidFill>
                      <a:srgbClr val="006600"/>
                    </a:solidFill>
                    <a:sym typeface="Symbol"/>
                  </a:rPr>
                  <a:t>P</a:t>
                </a:r>
                <a:r>
                  <a:rPr lang="en-US" dirty="0" smtClean="0">
                    <a:sym typeface="Symbol"/>
                  </a:rPr>
                  <a:t> positives and</a:t>
                </a:r>
                <a:r>
                  <a:rPr lang="en-US" i="1" baseline="-25000" dirty="0" smtClean="0">
                    <a:sym typeface="Symbol"/>
                  </a:rPr>
                  <a:t> </a:t>
                </a:r>
                <a:r>
                  <a:rPr lang="en-US" i="1" dirty="0" smtClean="0">
                    <a:solidFill>
                      <a:srgbClr val="006600"/>
                    </a:solidFill>
                    <a:sym typeface="Symbol"/>
                  </a:rPr>
                  <a:t>D</a:t>
                </a:r>
                <a:r>
                  <a:rPr lang="en-US" i="1" baseline="-25000" dirty="0" smtClean="0">
                    <a:solidFill>
                      <a:srgbClr val="006600"/>
                    </a:solidFill>
                    <a:sym typeface="Symbol"/>
                  </a:rPr>
                  <a:t>2</a:t>
                </a:r>
                <a:r>
                  <a:rPr lang="en-US" i="1" baseline="-25000" dirty="0" smtClean="0">
                    <a:sym typeface="Symbol"/>
                  </a:rPr>
                  <a:t> </a:t>
                </a:r>
                <a:r>
                  <a:rPr lang="en-US" dirty="0" smtClean="0">
                    <a:sym typeface="Symbol"/>
                  </a:rPr>
                  <a:t>with the </a:t>
                </a:r>
                <a:r>
                  <a:rPr lang="en-US" i="1" dirty="0" smtClean="0">
                    <a:solidFill>
                      <a:srgbClr val="006600"/>
                    </a:solidFill>
                    <a:sym typeface="Symbol"/>
                  </a:rPr>
                  <a:t>N</a:t>
                </a:r>
                <a:r>
                  <a:rPr lang="en-US" dirty="0" smtClean="0">
                    <a:sym typeface="Symbol"/>
                  </a:rPr>
                  <a:t> negatives</a:t>
                </a:r>
              </a:p>
              <a:p>
                <a:r>
                  <a:rPr lang="en-US" dirty="0" smtClean="0"/>
                  <a:t>So a measure of partition </a:t>
                </a:r>
                <a:r>
                  <a:rPr lang="en-US" dirty="0" smtClean="0">
                    <a:solidFill>
                      <a:srgbClr val="000099"/>
                    </a:solidFill>
                  </a:rPr>
                  <a:t>impurity</a:t>
                </a:r>
                <a:r>
                  <a:rPr lang="en-US" dirty="0" smtClean="0"/>
                  <a:t> should be </a:t>
                </a:r>
                <a:r>
                  <a:rPr lang="en-US" u="sng" dirty="0" smtClean="0"/>
                  <a:t>minimum</a:t>
                </a:r>
                <a:r>
                  <a:rPr lang="en-US" dirty="0" smtClean="0"/>
                  <a:t> when the data are 100% positives or negatives, and </a:t>
                </a:r>
                <a:r>
                  <a:rPr lang="en-US" u="sng" dirty="0" smtClean="0"/>
                  <a:t>maximum</a:t>
                </a:r>
                <a:r>
                  <a:rPr lang="en-US" dirty="0" smtClean="0"/>
                  <a:t> when 50/50</a:t>
                </a:r>
              </a:p>
              <a:p>
                <a:r>
                  <a:rPr lang="en-US" dirty="0" smtClean="0"/>
                  <a:t>Like with empirical probabilities, we can </a:t>
                </a:r>
                <a:r>
                  <a:rPr lang="en-US" dirty="0" smtClean="0">
                    <a:solidFill>
                      <a:srgbClr val="000099"/>
                    </a:solidFill>
                  </a:rPr>
                  <a:t>estimate impurity </a:t>
                </a:r>
                <a:r>
                  <a:rPr lang="en-US" dirty="0" smtClean="0"/>
                  <a:t>by counting. We define </a:t>
                </a:r>
                <a:r>
                  <a:rPr lang="en-US" dirty="0" smtClean="0">
                    <a:solidFill>
                      <a:srgbClr val="006600"/>
                    </a:solidFill>
                  </a:rPr>
                  <a:t>the proportion of positives </a:t>
                </a:r>
                <a:r>
                  <a:rPr lang="en-US" dirty="0" smtClean="0"/>
                  <a:t>in </a:t>
                </a:r>
                <a:r>
                  <a:rPr lang="en-US" i="1" dirty="0" smtClean="0"/>
                  <a:t>D</a:t>
                </a:r>
                <a:r>
                  <a:rPr lang="en-US" i="1" baseline="-25000" dirty="0" smtClean="0"/>
                  <a:t>i</a:t>
                </a:r>
                <a:r>
                  <a:rPr lang="en-US" dirty="0" smtClean="0"/>
                  <a:t> as:</a:t>
                </a:r>
              </a:p>
              <a:p>
                <a:endParaRPr lang="en-US" dirty="0"/>
              </a:p>
              <a:p>
                <a:endParaRPr lang="en-US" dirty="0" smtClean="0"/>
              </a:p>
              <a:p>
                <a:pPr>
                  <a:buClr>
                    <a:schemeClr val="tx1"/>
                  </a:buClr>
                </a:pPr>
                <a:r>
                  <a:rPr lang="en-US" dirty="0" smtClean="0">
                    <a:solidFill>
                      <a:srgbClr val="000099"/>
                    </a:solidFill>
                  </a:rPr>
                  <a:t>Impurity</a:t>
                </a:r>
                <a:r>
                  <a:rPr lang="en-US" dirty="0" smtClean="0"/>
                  <a:t> is a function of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endParaRPr lang="en-US" dirty="0" smtClean="0"/>
              </a:p>
              <a:p>
                <a:pPr lvl="1"/>
                <a:r>
                  <a:rPr lang="en-US" dirty="0" smtClean="0"/>
                  <a:t>Should be zero when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smtClean="0"/>
                  <a:t> = 0 or 1, and maximum when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smtClean="0"/>
                  <a:t> = 0.5</a:t>
                </a:r>
              </a:p>
              <a:p>
                <a:pPr lvl="1"/>
                <a:r>
                  <a:rPr lang="en-US" dirty="0" smtClean="0"/>
                  <a:t>We can write impurity as </a:t>
                </a:r>
                <a:r>
                  <a:rPr lang="en-US" dirty="0" smtClean="0">
                    <a:solidFill>
                      <a:srgbClr val="800000"/>
                    </a:solidFill>
                  </a:rPr>
                  <a:t>Imp(</a:t>
                </a:r>
                <a:r>
                  <a:rPr lang="en-US" i="1" dirty="0" smtClean="0">
                    <a:solidFill>
                      <a:srgbClr val="800000"/>
                    </a:solidFill>
                  </a:rPr>
                  <a:t>D</a:t>
                </a:r>
                <a:r>
                  <a:rPr lang="en-US" dirty="0" smtClean="0">
                    <a:solidFill>
                      <a:srgbClr val="800000"/>
                    </a:solidFill>
                  </a:rPr>
                  <a:t>)</a:t>
                </a:r>
                <a:r>
                  <a:rPr lang="en-US" dirty="0" smtClean="0"/>
                  <a:t> or </a:t>
                </a:r>
                <a:r>
                  <a:rPr lang="en-US" dirty="0" smtClean="0">
                    <a:solidFill>
                      <a:srgbClr val="800000"/>
                    </a:solidFill>
                  </a:rPr>
                  <a:t>Imp(</a:t>
                </a:r>
                <a14:m>
                  <m:oMath xmlns:m="http://schemas.openxmlformats.org/officeDocument/2006/math">
                    <m:acc>
                      <m:accPr>
                        <m:chr m:val="̇"/>
                        <m:ctrlPr>
                          <a:rPr lang="en-US" i="1">
                            <a:solidFill>
                              <a:srgbClr val="800000"/>
                            </a:solidFill>
                            <a:latin typeface="Cambria Math" panose="02040503050406030204" pitchFamily="18" charset="0"/>
                          </a:rPr>
                        </m:ctrlPr>
                      </m:accPr>
                      <m:e>
                        <m:r>
                          <a:rPr lang="en-US" i="1">
                            <a:solidFill>
                              <a:srgbClr val="800000"/>
                            </a:solidFill>
                            <a:latin typeface="Cambria Math"/>
                          </a:rPr>
                          <m:t>𝑝</m:t>
                        </m:r>
                      </m:e>
                    </m:acc>
                  </m:oMath>
                </a14:m>
                <a:r>
                  <a:rPr lang="en-US" dirty="0" smtClean="0">
                    <a:solidFill>
                      <a:srgbClr val="800000"/>
                    </a:solidFill>
                  </a:rPr>
                  <a:t>)</a:t>
                </a:r>
                <a:endParaRPr lang="en-US" dirty="0">
                  <a:solidFill>
                    <a:srgbClr val="8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63" t="-914" r="-741" b="-5486"/>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D8EBC6CF-16CA-46A0-BD95-D4B5553FB128}" type="slidenum">
              <a:rPr lang="en-US" smtClean="0"/>
              <a:pPr/>
              <a:t>33</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3429000" y="4480560"/>
                <a:ext cx="1702261" cy="78996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a:rPr>
                            <m:t>𝑝</m:t>
                          </m:r>
                        </m:e>
                      </m:acc>
                      <m:r>
                        <a:rPr lang="en-US" sz="2400" b="0" i="1" smtClean="0">
                          <a:latin typeface="Cambria Math"/>
                        </a:rPr>
                        <m:t>= </m:t>
                      </m:r>
                      <m:f>
                        <m:fPr>
                          <m:ctrlPr>
                            <a:rPr lang="en-US" sz="2400" b="0" i="1" smtClean="0">
                              <a:latin typeface="Cambria Math" panose="02040503050406030204" pitchFamily="18" charset="0"/>
                            </a:rPr>
                          </m:ctrlPr>
                        </m:fPr>
                        <m:num>
                          <m:r>
                            <a:rPr lang="en-US" sz="2400" b="0" i="1" smtClean="0">
                              <a:latin typeface="Cambria Math"/>
                            </a:rPr>
                            <m:t>𝑃</m:t>
                          </m:r>
                        </m:num>
                        <m:den>
                          <m:r>
                            <a:rPr lang="en-US" sz="2400" b="0" i="1" smtClean="0">
                              <a:latin typeface="Cambria Math"/>
                            </a:rPr>
                            <m:t>𝑃</m:t>
                          </m:r>
                          <m:r>
                            <a:rPr lang="en-US" sz="2400" b="0" i="1" smtClean="0">
                              <a:latin typeface="Cambria Math"/>
                            </a:rPr>
                            <m:t>+</m:t>
                          </m:r>
                          <m:r>
                            <a:rPr lang="en-US" sz="2400" b="0" i="1" smtClean="0">
                              <a:latin typeface="Cambria Math"/>
                            </a:rPr>
                            <m:t>𝑁</m:t>
                          </m:r>
                        </m:den>
                      </m:f>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429000" y="4480560"/>
                <a:ext cx="1702261" cy="789960"/>
              </a:xfrm>
              <a:prstGeom prst="rect">
                <a:avLst/>
              </a:prstGeom>
              <a:blipFill rotWithShape="1">
                <a:blip r:embed="rId5"/>
                <a:stretch>
                  <a:fillRect/>
                </a:stretch>
              </a:blipFill>
            </p:spPr>
            <p:txBody>
              <a:bodyPr/>
              <a:lstStyle/>
              <a:p>
                <a:r>
                  <a:rPr lang="en-US">
                    <a:noFill/>
                  </a:rPr>
                  <a:t> </a:t>
                </a:r>
              </a:p>
            </p:txBody>
          </p:sp>
        </mc:Fallback>
      </mc:AlternateContent>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3920605881"/>
      </p:ext>
    </p:extLst>
  </p:cSld>
  <p:clrMapOvr>
    <a:masterClrMapping/>
  </p:clrMapOvr>
  <mc:AlternateContent xmlns:mc="http://schemas.openxmlformats.org/markup-compatibility/2006" xmlns:p14="http://schemas.microsoft.com/office/powerpoint/2010/main">
    <mc:Choice Requires="p14">
      <p:transition spd="slow" p14:dur="2000" advTm="33211"/>
    </mc:Choice>
    <mc:Fallback xmlns="">
      <p:transition spd="slow" advTm="33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least-squares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Clr>
                    <a:schemeClr val="tx1"/>
                  </a:buClr>
                </a:pPr>
                <a:r>
                  <a:rPr lang="en-US" dirty="0" smtClean="0">
                    <a:solidFill>
                      <a:srgbClr val="800000"/>
                    </a:solidFill>
                  </a:rPr>
                  <a:t>Regression</a:t>
                </a:r>
                <a:r>
                  <a:rPr lang="en-US" dirty="0" smtClean="0"/>
                  <a:t> </a:t>
                </a:r>
                <a:r>
                  <a:rPr lang="en-US" dirty="0"/>
                  <a:t>learns a function (the </a:t>
                </a:r>
                <a:r>
                  <a:rPr lang="en-US" dirty="0" err="1">
                    <a:solidFill>
                      <a:srgbClr val="000099"/>
                    </a:solidFill>
                  </a:rPr>
                  <a:t>regressor</a:t>
                </a:r>
                <a:r>
                  <a:rPr lang="en-US" dirty="0"/>
                  <a:t>) that is a mapping </a:t>
                </a:r>
                <a14:m>
                  <m:oMath xmlns:m="http://schemas.openxmlformats.org/officeDocument/2006/math">
                    <m:acc>
                      <m:accPr>
                        <m:chr m:val="̂"/>
                        <m:ctrlPr>
                          <a:rPr lang="en-US" sz="2800" i="1" smtClean="0">
                            <a:solidFill>
                              <a:srgbClr val="000099"/>
                            </a:solidFill>
                            <a:latin typeface="Cambria Math" panose="02040503050406030204" pitchFamily="18" charset="0"/>
                          </a:rPr>
                        </m:ctrlPr>
                      </m:accPr>
                      <m:e>
                        <m:r>
                          <a:rPr lang="en-US" sz="2800" i="1">
                            <a:solidFill>
                              <a:srgbClr val="000099"/>
                            </a:solidFill>
                            <a:latin typeface="Cambria Math"/>
                          </a:rPr>
                          <m:t>𝑓</m:t>
                        </m:r>
                      </m:e>
                    </m:acc>
                    <m:r>
                      <a:rPr lang="en-US" sz="2800" i="1">
                        <a:solidFill>
                          <a:srgbClr val="000099"/>
                        </a:solidFill>
                        <a:latin typeface="Cambria Math"/>
                      </a:rPr>
                      <m:t>  : </m:t>
                    </m:r>
                    <m:r>
                      <a:rPr lang="en-US" sz="2800" i="1">
                        <a:solidFill>
                          <a:srgbClr val="000099"/>
                        </a:solidFill>
                        <a:latin typeface="Cambria Math"/>
                        <a:ea typeface="Cambria Math"/>
                      </a:rPr>
                      <m:t>𝒳</m:t>
                    </m:r>
                    <m:r>
                      <a:rPr lang="en-US" sz="2800" i="1">
                        <a:solidFill>
                          <a:srgbClr val="000099"/>
                        </a:solidFill>
                        <a:latin typeface="Cambria Math"/>
                        <a:ea typeface="Cambria Math"/>
                      </a:rPr>
                      <m:t> →</m:t>
                    </m:r>
                    <m:r>
                      <a:rPr lang="en-US" sz="2800" i="1">
                        <a:solidFill>
                          <a:srgbClr val="000099"/>
                        </a:solidFill>
                        <a:latin typeface="Cambria Math"/>
                        <a:ea typeface="Cambria Math"/>
                      </a:rPr>
                      <m:t>ℝ</m:t>
                    </m:r>
                  </m:oMath>
                </a14:m>
                <a:r>
                  <a:rPr lang="en-US" dirty="0">
                    <a:solidFill>
                      <a:srgbClr val="000099"/>
                    </a:solidFill>
                  </a:rPr>
                  <a:t> </a:t>
                </a:r>
                <a:r>
                  <a:rPr lang="en-US" dirty="0" smtClean="0"/>
                  <a:t>; it’s learned from examples, </a:t>
                </a:r>
                <a14:m>
                  <m:oMath xmlns:m="http://schemas.openxmlformats.org/officeDocument/2006/math">
                    <m:r>
                      <a:rPr lang="en-US" b="0" i="1" smtClean="0">
                        <a:solidFill>
                          <a:srgbClr val="006600"/>
                        </a:solidFill>
                        <a:latin typeface="Cambria Math"/>
                      </a:rPr>
                      <m:t>(</m:t>
                    </m:r>
                    <m:sSub>
                      <m:sSubPr>
                        <m:ctrlPr>
                          <a:rPr lang="en-US" i="1">
                            <a:solidFill>
                              <a:srgbClr val="006600"/>
                            </a:solidFill>
                            <a:latin typeface="Cambria Math" panose="02040503050406030204" pitchFamily="18" charset="0"/>
                          </a:rPr>
                        </m:ctrlPr>
                      </m:sSubPr>
                      <m:e>
                        <m:r>
                          <a:rPr lang="en-US" i="1">
                            <a:solidFill>
                              <a:srgbClr val="006600"/>
                            </a:solidFill>
                            <a:latin typeface="Cambria Math"/>
                          </a:rPr>
                          <m:t>𝑥</m:t>
                        </m:r>
                      </m:e>
                      <m:sub>
                        <m:r>
                          <a:rPr lang="en-US" i="1">
                            <a:solidFill>
                              <a:srgbClr val="006600"/>
                            </a:solidFill>
                            <a:latin typeface="Cambria Math"/>
                          </a:rPr>
                          <m:t>𝑖</m:t>
                        </m:r>
                      </m:sub>
                    </m:sSub>
                    <m:r>
                      <a:rPr lang="en-US" b="0" i="1" smtClean="0">
                        <a:solidFill>
                          <a:srgbClr val="006600"/>
                        </a:solidFill>
                        <a:latin typeface="Cambria Math"/>
                      </a:rPr>
                      <m:t>, </m:t>
                    </m:r>
                    <m:r>
                      <a:rPr lang="en-US" i="1">
                        <a:solidFill>
                          <a:srgbClr val="006600"/>
                        </a:solidFill>
                        <a:latin typeface="Cambria Math"/>
                      </a:rPr>
                      <m:t>𝑓</m:t>
                    </m:r>
                    <m:d>
                      <m:dPr>
                        <m:ctrlPr>
                          <a:rPr lang="en-US" i="1">
                            <a:solidFill>
                              <a:srgbClr val="006600"/>
                            </a:solidFill>
                            <a:latin typeface="Cambria Math" panose="02040503050406030204" pitchFamily="18" charset="0"/>
                          </a:rPr>
                        </m:ctrlPr>
                      </m:dPr>
                      <m:e>
                        <m:sSub>
                          <m:sSubPr>
                            <m:ctrlPr>
                              <a:rPr lang="en-US" i="1">
                                <a:solidFill>
                                  <a:srgbClr val="006600"/>
                                </a:solidFill>
                                <a:latin typeface="Cambria Math" panose="02040503050406030204" pitchFamily="18" charset="0"/>
                              </a:rPr>
                            </m:ctrlPr>
                          </m:sSubPr>
                          <m:e>
                            <m:r>
                              <a:rPr lang="en-US" i="1">
                                <a:solidFill>
                                  <a:srgbClr val="006600"/>
                                </a:solidFill>
                                <a:latin typeface="Cambria Math"/>
                              </a:rPr>
                              <m:t>𝑥</m:t>
                            </m:r>
                          </m:e>
                          <m:sub>
                            <m:r>
                              <a:rPr lang="en-US" i="1">
                                <a:solidFill>
                                  <a:srgbClr val="006600"/>
                                </a:solidFill>
                                <a:latin typeface="Cambria Math"/>
                              </a:rPr>
                              <m:t>𝑖</m:t>
                            </m:r>
                          </m:sub>
                        </m:sSub>
                      </m:e>
                    </m:d>
                    <m:r>
                      <a:rPr lang="en-US" b="0" i="1" smtClean="0">
                        <a:solidFill>
                          <a:srgbClr val="006600"/>
                        </a:solidFill>
                        <a:latin typeface="Cambria Math"/>
                      </a:rPr>
                      <m:t>)</m:t>
                    </m:r>
                  </m:oMath>
                </a14:m>
                <a:endParaRPr lang="en-US" dirty="0">
                  <a:solidFill>
                    <a:srgbClr val="006600"/>
                  </a:solidFill>
                </a:endParaRPr>
              </a:p>
              <a:p>
                <a:pPr lvl="1"/>
                <a:r>
                  <a:rPr lang="en-US" dirty="0"/>
                  <a:t>I.e., the </a:t>
                </a:r>
                <a:r>
                  <a:rPr lang="en-US" dirty="0">
                    <a:solidFill>
                      <a:srgbClr val="000099"/>
                    </a:solidFill>
                  </a:rPr>
                  <a:t>target variable </a:t>
                </a:r>
                <a:r>
                  <a:rPr lang="en-US" dirty="0"/>
                  <a:t>(</a:t>
                </a:r>
                <a:r>
                  <a:rPr lang="en-US" dirty="0" smtClean="0"/>
                  <a:t>output </a:t>
                </a:r>
                <a14:m>
                  <m:oMath xmlns:m="http://schemas.openxmlformats.org/officeDocument/2006/math">
                    <m:acc>
                      <m:accPr>
                        <m:chr m:val="̂"/>
                        <m:ctrlPr>
                          <a:rPr lang="en-US" i="1" smtClean="0">
                            <a:solidFill>
                              <a:srgbClr val="006600"/>
                            </a:solidFill>
                            <a:latin typeface="Cambria Math" panose="02040503050406030204" pitchFamily="18" charset="0"/>
                          </a:rPr>
                        </m:ctrlPr>
                      </m:accPr>
                      <m:e>
                        <m:r>
                          <a:rPr lang="en-US" b="0" i="1" smtClean="0">
                            <a:solidFill>
                              <a:srgbClr val="006600"/>
                            </a:solidFill>
                            <a:latin typeface="Cambria Math" panose="02040503050406030204" pitchFamily="18" charset="0"/>
                          </a:rPr>
                          <m:t>𝑓</m:t>
                        </m:r>
                      </m:e>
                    </m:acc>
                    <m:d>
                      <m:dPr>
                        <m:ctrlPr>
                          <a:rPr lang="en-US" i="1">
                            <a:solidFill>
                              <a:srgbClr val="006600"/>
                            </a:solidFill>
                            <a:latin typeface="Cambria Math" panose="02040503050406030204" pitchFamily="18" charset="0"/>
                          </a:rPr>
                        </m:ctrlPr>
                      </m:dPr>
                      <m:e>
                        <m:r>
                          <a:rPr lang="en-US" b="0" i="1" smtClean="0">
                            <a:solidFill>
                              <a:srgbClr val="006600"/>
                            </a:solidFill>
                            <a:latin typeface="Cambria Math" panose="02040503050406030204" pitchFamily="18" charset="0"/>
                          </a:rPr>
                          <m:t>𝑥</m:t>
                        </m:r>
                      </m:e>
                    </m:d>
                  </m:oMath>
                </a14:m>
                <a:r>
                  <a:rPr lang="en-US" dirty="0" smtClean="0"/>
                  <a:t>) </a:t>
                </a:r>
                <a:r>
                  <a:rPr lang="en-US" dirty="0"/>
                  <a:t>is real-valued</a:t>
                </a:r>
              </a:p>
              <a:p>
                <a:pPr>
                  <a:buClr>
                    <a:schemeClr val="tx1"/>
                  </a:buClr>
                </a:pPr>
                <a:r>
                  <a:rPr lang="en-US" dirty="0" smtClean="0">
                    <a:solidFill>
                      <a:srgbClr val="800000"/>
                    </a:solidFill>
                  </a:rPr>
                  <a:t>Linear regression </a:t>
                </a:r>
                <a:r>
                  <a:rPr lang="en-US" dirty="0" smtClean="0"/>
                  <a:t>– the function is linear</a:t>
                </a:r>
              </a:p>
              <a:p>
                <a:pPr lvl="1"/>
                <a:r>
                  <a:rPr lang="en-US" dirty="0" smtClean="0"/>
                  <a:t>Fit a line/plane/hyperplane to the data</a:t>
                </a:r>
              </a:p>
              <a:p>
                <a:r>
                  <a:rPr lang="en-US" dirty="0" smtClean="0"/>
                  <a:t>The difference between </a:t>
                </a:r>
                <a14:m>
                  <m:oMath xmlns:m="http://schemas.openxmlformats.org/officeDocument/2006/math">
                    <m:r>
                      <a:rPr lang="en-US" i="1" smtClean="0">
                        <a:solidFill>
                          <a:srgbClr val="000099"/>
                        </a:solidFill>
                        <a:latin typeface="Cambria Math"/>
                      </a:rPr>
                      <m:t>𝑓</m:t>
                    </m:r>
                  </m:oMath>
                </a14:m>
                <a:r>
                  <a:rPr lang="en-US" dirty="0" smtClean="0"/>
                  <a:t> and </a:t>
                </a:r>
                <a14:m>
                  <m:oMath xmlns:m="http://schemas.openxmlformats.org/officeDocument/2006/math">
                    <m:acc>
                      <m:accPr>
                        <m:chr m:val="̂"/>
                        <m:ctrlPr>
                          <a:rPr lang="en-US" i="1" smtClean="0">
                            <a:solidFill>
                              <a:srgbClr val="000099"/>
                            </a:solidFill>
                            <a:latin typeface="Cambria Math" panose="02040503050406030204" pitchFamily="18" charset="0"/>
                          </a:rPr>
                        </m:ctrlPr>
                      </m:accPr>
                      <m:e>
                        <m:r>
                          <a:rPr lang="en-US" i="1">
                            <a:solidFill>
                              <a:srgbClr val="000099"/>
                            </a:solidFill>
                            <a:latin typeface="Cambria Math"/>
                          </a:rPr>
                          <m:t>𝑓</m:t>
                        </m:r>
                      </m:e>
                    </m:acc>
                    <m:r>
                      <a:rPr lang="en-US" i="1">
                        <a:solidFill>
                          <a:srgbClr val="000099"/>
                        </a:solidFill>
                        <a:latin typeface="Cambria Math"/>
                      </a:rPr>
                      <m:t> </m:t>
                    </m:r>
                  </m:oMath>
                </a14:m>
                <a:r>
                  <a:rPr lang="en-US" dirty="0" smtClean="0"/>
                  <a:t>is known as the </a:t>
                </a:r>
                <a:r>
                  <a:rPr lang="en-US" dirty="0" smtClean="0">
                    <a:solidFill>
                      <a:srgbClr val="800000"/>
                    </a:solidFill>
                  </a:rPr>
                  <a:t>residual </a:t>
                </a:r>
                <a14:m>
                  <m:oMath xmlns:m="http://schemas.openxmlformats.org/officeDocument/2006/math">
                    <m:r>
                      <a:rPr lang="en-US" i="1">
                        <a:solidFill>
                          <a:srgbClr val="800000"/>
                        </a:solidFill>
                        <a:latin typeface="Cambria Math"/>
                        <a:ea typeface="Cambria Math"/>
                      </a:rPr>
                      <m:t>𝜖</m:t>
                    </m:r>
                  </m:oMath>
                </a14:m>
                <a:endParaRPr lang="en-US" dirty="0" smtClean="0">
                  <a:solidFill>
                    <a:srgbClr val="80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800000"/>
                              </a:solidFill>
                              <a:latin typeface="Cambria Math" panose="02040503050406030204" pitchFamily="18" charset="0"/>
                            </a:rPr>
                          </m:ctrlPr>
                        </m:sSubPr>
                        <m:e>
                          <m:r>
                            <a:rPr lang="en-US" i="1" smtClean="0">
                              <a:solidFill>
                                <a:srgbClr val="800000"/>
                              </a:solidFill>
                              <a:latin typeface="Cambria Math"/>
                              <a:ea typeface="Cambria Math"/>
                            </a:rPr>
                            <m:t>𝜖</m:t>
                          </m:r>
                        </m:e>
                        <m:sub>
                          <m:r>
                            <a:rPr lang="en-US" b="0" i="1" smtClean="0">
                              <a:solidFill>
                                <a:srgbClr val="800000"/>
                              </a:solidFill>
                              <a:latin typeface="Cambria Math"/>
                            </a:rPr>
                            <m:t>𝑖</m:t>
                          </m:r>
                        </m:sub>
                      </m:sSub>
                      <m:r>
                        <a:rPr lang="en-US" b="0" i="1" smtClean="0">
                          <a:solidFill>
                            <a:schemeClr val="tx1"/>
                          </a:solidFill>
                          <a:latin typeface="Cambria Math"/>
                        </a:rPr>
                        <m:t>=</m:t>
                      </m:r>
                      <m:r>
                        <a:rPr lang="en-US" b="0" i="1" smtClean="0">
                          <a:solidFill>
                            <a:schemeClr val="tx1"/>
                          </a:solidFill>
                          <a:latin typeface="Cambria Math"/>
                        </a:rPr>
                        <m:t>𝑓</m:t>
                      </m:r>
                      <m:d>
                        <m:dPr>
                          <m:ctrlPr>
                            <a:rPr lang="en-US" b="0" i="1" smtClean="0">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𝑥</m:t>
                              </m:r>
                            </m:e>
                            <m:sub>
                              <m:r>
                                <a:rPr lang="en-US" i="1">
                                  <a:solidFill>
                                    <a:schemeClr val="tx1"/>
                                  </a:solidFill>
                                  <a:latin typeface="Cambria Math"/>
                                </a:rPr>
                                <m:t>𝑖</m:t>
                              </m:r>
                            </m:sub>
                          </m:sSub>
                        </m:e>
                      </m:d>
                      <m:r>
                        <a:rPr lang="en-US" b="0" i="1" smtClean="0">
                          <a:solidFill>
                            <a:schemeClr val="tx1"/>
                          </a:solidFill>
                          <a:latin typeface="Cambria Math"/>
                        </a:rPr>
                        <m:t>− </m:t>
                      </m:r>
                      <m:acc>
                        <m:accPr>
                          <m:chr m:val="̂"/>
                          <m:ctrlPr>
                            <a:rPr lang="en-US" i="1">
                              <a:solidFill>
                                <a:schemeClr val="tx1"/>
                              </a:solidFill>
                              <a:latin typeface="Cambria Math" panose="02040503050406030204" pitchFamily="18" charset="0"/>
                            </a:rPr>
                          </m:ctrlPr>
                        </m:accPr>
                        <m:e>
                          <m:r>
                            <a:rPr lang="en-US" i="1">
                              <a:solidFill>
                                <a:schemeClr val="tx1"/>
                              </a:solidFill>
                              <a:latin typeface="Cambria Math"/>
                            </a:rPr>
                            <m:t>𝑓</m:t>
                          </m:r>
                        </m:e>
                      </m:acc>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𝑥</m:t>
                              </m:r>
                            </m:e>
                            <m:sub>
                              <m:r>
                                <a:rPr lang="en-US" i="1">
                                  <a:solidFill>
                                    <a:schemeClr val="tx1"/>
                                  </a:solidFill>
                                  <a:latin typeface="Cambria Math"/>
                                </a:rPr>
                                <m:t>𝑖</m:t>
                              </m:r>
                            </m:sub>
                          </m:sSub>
                        </m:e>
                      </m:d>
                    </m:oMath>
                  </m:oMathPara>
                </a14:m>
                <a:endParaRPr lang="en-US" dirty="0" smtClean="0"/>
              </a:p>
              <a:p>
                <a:r>
                  <a:rPr lang="en-US" dirty="0" smtClean="0"/>
                  <a:t>The least squares method </a:t>
                </a:r>
                <a:r>
                  <a:rPr lang="en-US" dirty="0" smtClean="0">
                    <a:solidFill>
                      <a:srgbClr val="000099"/>
                    </a:solidFill>
                  </a:rPr>
                  <a:t>minimizes the sum of the squared residuals</a:t>
                </a:r>
                <a:r>
                  <a:rPr lang="en-US" dirty="0" smtClean="0"/>
                  <a:t> – i.e., find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𝑓</m:t>
                        </m:r>
                      </m:e>
                    </m:acc>
                  </m:oMath>
                </a14:m>
                <a:r>
                  <a:rPr lang="en-US" dirty="0" smtClean="0"/>
                  <a:t> that minimizes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a:rPr>
                          <m:t>𝑖</m:t>
                        </m:r>
                      </m:sub>
                      <m:sup/>
                      <m:e>
                        <m:sSup>
                          <m:sSupPr>
                            <m:ctrlPr>
                              <a:rPr lang="en-US" i="1" smtClean="0">
                                <a:latin typeface="Cambria Math" panose="02040503050406030204" pitchFamily="18" charset="0"/>
                              </a:rPr>
                            </m:ctrlPr>
                          </m:sSupPr>
                          <m:e>
                            <m:sSub>
                              <m:sSubPr>
                                <m:ctrlPr>
                                  <a:rPr lang="en-US" i="1" smtClean="0">
                                    <a:solidFill>
                                      <a:srgbClr val="800000"/>
                                    </a:solidFill>
                                    <a:latin typeface="Cambria Math" panose="02040503050406030204" pitchFamily="18" charset="0"/>
                                  </a:rPr>
                                </m:ctrlPr>
                              </m:sSubPr>
                              <m:e>
                                <m:r>
                                  <a:rPr lang="en-US" i="1" smtClean="0">
                                    <a:solidFill>
                                      <a:srgbClr val="800000"/>
                                    </a:solidFill>
                                    <a:latin typeface="Cambria Math"/>
                                    <a:ea typeface="Cambria Math"/>
                                  </a:rPr>
                                  <m:t>𝜖</m:t>
                                </m:r>
                              </m:e>
                              <m:sub>
                                <m:r>
                                  <a:rPr lang="en-US" b="0" i="1" smtClean="0">
                                    <a:solidFill>
                                      <a:srgbClr val="800000"/>
                                    </a:solidFill>
                                    <a:latin typeface="Cambria Math"/>
                                  </a:rPr>
                                  <m:t>𝑖</m:t>
                                </m:r>
                              </m:sub>
                            </m:sSub>
                          </m:e>
                          <m:sup>
                            <m:r>
                              <a:rPr lang="en-US" b="0" i="1" smtClean="0">
                                <a:latin typeface="Cambria Math"/>
                              </a:rPr>
                              <m:t>2</m:t>
                            </m:r>
                          </m:sup>
                        </m:sSup>
                      </m:e>
                    </m:nary>
                  </m:oMath>
                </a14:m>
                <a:r>
                  <a:rPr lang="en-US" dirty="0" smtClean="0"/>
                  <a:t> on the training data</a:t>
                </a:r>
                <a:endParaRPr lang="en-US" dirty="0"/>
              </a:p>
              <a:p>
                <a:r>
                  <a:rPr lang="en-US" dirty="0" smtClean="0"/>
                  <a:t>Univariate or multivariate regression</a:t>
                </a:r>
              </a:p>
              <a:p>
                <a:pPr lvl="1">
                  <a:buClr>
                    <a:schemeClr val="tx1"/>
                  </a:buClr>
                </a:pPr>
                <a:r>
                  <a:rPr lang="en-US" dirty="0" err="1" smtClean="0">
                    <a:solidFill>
                      <a:srgbClr val="000099"/>
                    </a:solidFill>
                  </a:rPr>
                  <a:t>Univariate</a:t>
                </a:r>
                <a:r>
                  <a:rPr lang="en-US" dirty="0" smtClean="0">
                    <a:solidFill>
                      <a:srgbClr val="000099"/>
                    </a:solidFill>
                  </a:rPr>
                  <a:t> </a:t>
                </a:r>
                <a:r>
                  <a:rPr lang="en-US" dirty="0" smtClean="0"/>
                  <a:t>– one input variable</a:t>
                </a:r>
              </a:p>
              <a:p>
                <a:pPr lvl="1">
                  <a:buClr>
                    <a:schemeClr val="tx1"/>
                  </a:buClr>
                </a:pPr>
                <a:r>
                  <a:rPr lang="en-US" dirty="0" smtClean="0">
                    <a:solidFill>
                      <a:srgbClr val="000099"/>
                    </a:solidFill>
                  </a:rPr>
                  <a:t>Multivariate</a:t>
                </a:r>
                <a:r>
                  <a:rPr lang="en-US" dirty="0" smtClean="0"/>
                  <a:t> – multiple input variables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63" t="-914" b="-1600"/>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D8EBC6CF-16CA-46A0-BD95-D4B5553FB128}" type="slidenum">
              <a:rPr lang="en-US" smtClean="0"/>
              <a:pPr/>
              <a:t>34</a:t>
            </a:fld>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4073452414"/>
      </p:ext>
    </p:extLst>
  </p:cSld>
  <p:clrMapOvr>
    <a:masterClrMapping/>
  </p:clrMapOvr>
  <mc:AlternateContent xmlns:mc="http://schemas.openxmlformats.org/markup-compatibility/2006" xmlns:p14="http://schemas.microsoft.com/office/powerpoint/2010/main">
    <mc:Choice Requires="p14">
      <p:transition spd="slow" p14:dur="2000" advTm="49278"/>
    </mc:Choice>
    <mc:Fallback xmlns="">
      <p:transition spd="slow" advTm="49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least-squares in matrix form</a:t>
            </a:r>
            <a:endParaRPr lang="en-US" dirty="0"/>
          </a:p>
        </p:txBody>
      </p:sp>
      <p:sp>
        <p:nvSpPr>
          <p:cNvPr id="4" name="Slide Number Placeholder 3"/>
          <p:cNvSpPr>
            <a:spLocks noGrp="1"/>
          </p:cNvSpPr>
          <p:nvPr>
            <p:ph type="sldNum" sz="quarter" idx="4"/>
          </p:nvPr>
        </p:nvSpPr>
        <p:spPr/>
        <p:txBody>
          <a:bodyPr/>
          <a:lstStyle/>
          <a:p>
            <a:fld id="{D8EBC6CF-16CA-46A0-BD95-D4B5553FB128}" type="slidenum">
              <a:rPr lang="en-US" smtClean="0"/>
              <a:pPr/>
              <a:t>35</a:t>
            </a:fld>
            <a:endParaRPr lang="en-US" dirty="0"/>
          </a:p>
        </p:txBody>
      </p:sp>
      <mc:AlternateContent xmlns:mc="http://schemas.openxmlformats.org/markup-compatibility/2006" xmlns:a14="http://schemas.microsoft.com/office/drawing/2010/main">
        <mc:Choice Requires="a14">
          <p:sp>
            <p:nvSpPr>
              <p:cNvPr id="11" name="Content Placeholder 5"/>
              <p:cNvSpPr txBox="1">
                <a:spLocks/>
              </p:cNvSpPr>
              <p:nvPr/>
            </p:nvSpPr>
            <p:spPr bwMode="auto">
              <a:xfrm>
                <a:off x="990600" y="1066800"/>
                <a:ext cx="1843774" cy="461665"/>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lvl="1" indent="0">
                  <a:buFontTx/>
                  <a:buNone/>
                </a:pPr>
                <a14:m>
                  <m:oMathPara xmlns:m="http://schemas.openxmlformats.org/officeDocument/2006/math">
                    <m:oMathParaPr>
                      <m:jc m:val="centerGroup"/>
                    </m:oMathParaPr>
                    <m:oMath xmlns:m="http://schemas.openxmlformats.org/officeDocument/2006/math">
                      <m:r>
                        <a:rPr lang="en-US" sz="2400" b="1" i="1" kern="0" smtClean="0">
                          <a:latin typeface="Cambria Math"/>
                        </a:rPr>
                        <m:t>𝒚</m:t>
                      </m:r>
                      <m:r>
                        <a:rPr lang="en-US" sz="2400" b="0" i="1" kern="0" smtClean="0">
                          <a:latin typeface="Cambria Math"/>
                        </a:rPr>
                        <m:t>=</m:t>
                      </m:r>
                      <m:r>
                        <a:rPr lang="en-US" sz="2400" b="1" i="1" kern="0" smtClean="0">
                          <a:latin typeface="Cambria Math"/>
                        </a:rPr>
                        <m:t>𝑿</m:t>
                      </m:r>
                      <m:r>
                        <a:rPr lang="en-US" sz="2400" b="1" i="1" kern="0" smtClean="0">
                          <a:latin typeface="Cambria Math"/>
                          <a:ea typeface="Cambria Math"/>
                        </a:rPr>
                        <m:t>𝒘</m:t>
                      </m:r>
                      <m:r>
                        <a:rPr lang="en-US" sz="2400" b="0" i="1" kern="0" smtClean="0">
                          <a:latin typeface="Cambria Math"/>
                          <a:ea typeface="Cambria Math"/>
                        </a:rPr>
                        <m:t>+</m:t>
                      </m:r>
                      <m:r>
                        <a:rPr lang="en-US" sz="2400" b="1" i="1" kern="0" smtClean="0">
                          <a:latin typeface="Cambria Math"/>
                          <a:ea typeface="Cambria Math"/>
                        </a:rPr>
                        <m:t>𝝐</m:t>
                      </m:r>
                    </m:oMath>
                  </m:oMathPara>
                </a14:m>
                <a:endParaRPr lang="en-US" sz="2400" b="1" kern="0" dirty="0" smtClean="0"/>
              </a:p>
            </p:txBody>
          </p:sp>
        </mc:Choice>
        <mc:Fallback xmlns="">
          <p:sp>
            <p:nvSpPr>
              <p:cNvPr id="11" name="Content Placeholder 5"/>
              <p:cNvSpPr txBox="1">
                <a:spLocks noRot="1" noChangeAspect="1" noMove="1" noResize="1" noEditPoints="1" noAdjustHandles="1" noChangeArrowheads="1" noChangeShapeType="1" noTextEdit="1"/>
              </p:cNvSpPr>
              <p:nvPr/>
            </p:nvSpPr>
            <p:spPr bwMode="auto">
              <a:xfrm>
                <a:off x="990600" y="1066800"/>
                <a:ext cx="1843774" cy="461665"/>
              </a:xfrm>
              <a:prstGeom prst="rect">
                <a:avLst/>
              </a:prstGeom>
              <a:blipFill rotWithShape="1">
                <a:blip r:embed="rId4"/>
                <a:stretch>
                  <a:fillRect b="-1184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5"/>
              <p:cNvSpPr txBox="1">
                <a:spLocks/>
              </p:cNvSpPr>
              <p:nvPr/>
            </p:nvSpPr>
            <p:spPr bwMode="auto">
              <a:xfrm>
                <a:off x="990600" y="1828800"/>
                <a:ext cx="2623667" cy="481478"/>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lvl="1" indent="0">
                  <a:buFontTx/>
                  <a:buNone/>
                </a:pPr>
                <a14:m>
                  <m:oMathPara xmlns:m="http://schemas.openxmlformats.org/officeDocument/2006/math">
                    <m:oMathParaPr>
                      <m:jc m:val="centerGroup"/>
                    </m:oMathParaPr>
                    <m:oMath xmlns:m="http://schemas.openxmlformats.org/officeDocument/2006/math">
                      <m:acc>
                        <m:accPr>
                          <m:chr m:val="̂"/>
                          <m:ctrlPr>
                            <a:rPr lang="en-US" sz="2400" b="1" i="1" kern="0" smtClean="0">
                              <a:latin typeface="Cambria Math" panose="02040503050406030204" pitchFamily="18" charset="0"/>
                              <a:ea typeface="Cambria Math"/>
                            </a:rPr>
                          </m:ctrlPr>
                        </m:accPr>
                        <m:e>
                          <m:r>
                            <a:rPr lang="en-US" sz="2400" b="1" i="1" kern="0" smtClean="0">
                              <a:latin typeface="Cambria Math"/>
                              <a:ea typeface="Cambria Math"/>
                            </a:rPr>
                            <m:t>𝒘</m:t>
                          </m:r>
                        </m:e>
                      </m:acc>
                      <m:r>
                        <a:rPr lang="en-US" sz="2400" b="1" i="1" kern="0" smtClean="0">
                          <a:latin typeface="Cambria Math"/>
                          <a:ea typeface="Cambria Math"/>
                        </a:rPr>
                        <m:t>=</m:t>
                      </m:r>
                      <m:sSup>
                        <m:sSupPr>
                          <m:ctrlPr>
                            <a:rPr lang="en-US" sz="2400" b="1" i="1" kern="0" smtClean="0">
                              <a:latin typeface="Cambria Math" panose="02040503050406030204" pitchFamily="18" charset="0"/>
                              <a:ea typeface="Cambria Math"/>
                            </a:rPr>
                          </m:ctrlPr>
                        </m:sSupPr>
                        <m:e>
                          <m:sSup>
                            <m:sSupPr>
                              <m:ctrlPr>
                                <a:rPr lang="en-US" sz="2400" b="1" i="1" kern="0">
                                  <a:latin typeface="Cambria Math" panose="02040503050406030204" pitchFamily="18" charset="0"/>
                                  <a:ea typeface="Cambria Math"/>
                                </a:rPr>
                              </m:ctrlPr>
                            </m:sSupPr>
                            <m:e>
                              <m:r>
                                <a:rPr lang="en-US" sz="2400" b="1" i="1" kern="0">
                                  <a:latin typeface="Cambria Math"/>
                                  <a:ea typeface="Cambria Math"/>
                                </a:rPr>
                                <m:t>(</m:t>
                              </m:r>
                              <m:r>
                                <a:rPr lang="en-US" sz="2400" b="1" i="1" kern="0">
                                  <a:latin typeface="Cambria Math"/>
                                  <a:ea typeface="Cambria Math"/>
                                </a:rPr>
                                <m:t>𝑿</m:t>
                              </m:r>
                            </m:e>
                            <m:sup>
                              <m:r>
                                <a:rPr lang="en-US" sz="2400" b="1" i="1" kern="0">
                                  <a:latin typeface="Cambria Math"/>
                                  <a:ea typeface="Cambria Math"/>
                                </a:rPr>
                                <m:t>𝑻</m:t>
                              </m:r>
                            </m:sup>
                          </m:sSup>
                          <m:r>
                            <a:rPr lang="en-US" sz="2400" b="1" i="1" kern="0">
                              <a:latin typeface="Cambria Math"/>
                              <a:ea typeface="Cambria Math"/>
                            </a:rPr>
                            <m:t>𝑿</m:t>
                          </m:r>
                          <m:r>
                            <a:rPr lang="en-US" sz="2400" b="1" i="1" kern="0">
                              <a:latin typeface="Cambria Math"/>
                              <a:ea typeface="Cambria Math"/>
                            </a:rPr>
                            <m:t>)</m:t>
                          </m:r>
                        </m:e>
                        <m:sup>
                          <m:r>
                            <a:rPr lang="en-US" sz="2400" b="1" i="1" kern="0" smtClean="0">
                              <a:latin typeface="Cambria Math"/>
                              <a:ea typeface="Cambria Math"/>
                            </a:rPr>
                            <m:t>−</m:t>
                          </m:r>
                          <m:r>
                            <a:rPr lang="en-US" sz="2400" b="1" i="1" kern="0" smtClean="0">
                              <a:latin typeface="Cambria Math"/>
                              <a:ea typeface="Cambria Math"/>
                            </a:rPr>
                            <m:t>𝟏</m:t>
                          </m:r>
                        </m:sup>
                      </m:sSup>
                      <m:sSup>
                        <m:sSupPr>
                          <m:ctrlPr>
                            <a:rPr lang="en-US" sz="2400" b="1" i="1" kern="0">
                              <a:latin typeface="Cambria Math" panose="02040503050406030204" pitchFamily="18" charset="0"/>
                              <a:ea typeface="Cambria Math"/>
                            </a:rPr>
                          </m:ctrlPr>
                        </m:sSupPr>
                        <m:e>
                          <m:r>
                            <a:rPr lang="en-US" sz="2400" b="1" i="1" kern="0">
                              <a:latin typeface="Cambria Math"/>
                              <a:ea typeface="Cambria Math"/>
                            </a:rPr>
                            <m:t>𝑿</m:t>
                          </m:r>
                        </m:e>
                        <m:sup>
                          <m:r>
                            <a:rPr lang="en-US" sz="2400" b="1" i="1" kern="0">
                              <a:latin typeface="Cambria Math"/>
                              <a:ea typeface="Cambria Math"/>
                            </a:rPr>
                            <m:t>𝑻</m:t>
                          </m:r>
                        </m:sup>
                      </m:sSup>
                      <m:r>
                        <a:rPr lang="en-US" sz="2400" b="1" i="1" kern="0" smtClean="0">
                          <a:latin typeface="Cambria Math"/>
                          <a:ea typeface="Cambria Math"/>
                        </a:rPr>
                        <m:t>𝒚</m:t>
                      </m:r>
                    </m:oMath>
                  </m:oMathPara>
                </a14:m>
                <a:endParaRPr lang="en-US" sz="2400" b="1" kern="0" dirty="0" smtClean="0"/>
              </a:p>
            </p:txBody>
          </p:sp>
        </mc:Choice>
        <mc:Fallback xmlns="">
          <p:sp>
            <p:nvSpPr>
              <p:cNvPr id="12" name="Content Placeholder 5"/>
              <p:cNvSpPr txBox="1">
                <a:spLocks noRot="1" noChangeAspect="1" noMove="1" noResize="1" noEditPoints="1" noAdjustHandles="1" noChangeArrowheads="1" noChangeShapeType="1" noTextEdit="1"/>
              </p:cNvSpPr>
              <p:nvPr/>
            </p:nvSpPr>
            <p:spPr bwMode="auto">
              <a:xfrm>
                <a:off x="990600" y="1828800"/>
                <a:ext cx="2623667" cy="481478"/>
              </a:xfrm>
              <a:prstGeom prst="rect">
                <a:avLst/>
              </a:prstGeom>
              <a:blipFill rotWithShape="1">
                <a:blip r:embed="rId5"/>
                <a:stretch>
                  <a:fillRect t="-1266" b="-16456"/>
                </a:stretch>
              </a:blipFill>
              <a:ln w="9525">
                <a:noFill/>
                <a:miter lim="800000"/>
                <a:headEnd/>
                <a:tailEnd/>
              </a:ln>
            </p:spPr>
            <p:txBody>
              <a:bodyPr/>
              <a:lstStyle/>
              <a:p>
                <a:r>
                  <a:rPr lang="en-US">
                    <a:noFill/>
                  </a:rPr>
                  <a:t> </a:t>
                </a:r>
              </a:p>
            </p:txBody>
          </p:sp>
        </mc:Fallback>
      </mc:AlternateContent>
      <p:sp>
        <p:nvSpPr>
          <p:cNvPr id="13" name="Left Arrow 12"/>
          <p:cNvSpPr/>
          <p:nvPr/>
        </p:nvSpPr>
        <p:spPr bwMode="auto">
          <a:xfrm>
            <a:off x="3766388" y="1905000"/>
            <a:ext cx="664365" cy="329078"/>
          </a:xfrm>
          <a:prstGeom prst="lef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14" name="TextBox 13"/>
              <p:cNvSpPr txBox="1"/>
              <p:nvPr/>
            </p:nvSpPr>
            <p:spPr>
              <a:xfrm>
                <a:off x="4632961" y="1828800"/>
                <a:ext cx="4130040" cy="461665"/>
              </a:xfrm>
              <a:prstGeom prst="rect">
                <a:avLst/>
              </a:prstGeom>
              <a:noFill/>
            </p:spPr>
            <p:txBody>
              <a:bodyPr wrap="square" rtlCol="0">
                <a:spAutoFit/>
              </a:bodyPr>
              <a:lstStyle/>
              <a:p>
                <a:pPr>
                  <a:buNone/>
                </a:pPr>
                <a:r>
                  <a:rPr lang="en-US" sz="2400" dirty="0" smtClean="0">
                    <a:solidFill>
                      <a:srgbClr val="800000"/>
                    </a:solidFill>
                  </a:rPr>
                  <a:t>Least-squares solution </a:t>
                </a:r>
                <a14:m>
                  <m:oMath xmlns:m="http://schemas.openxmlformats.org/officeDocument/2006/math">
                    <m:acc>
                      <m:accPr>
                        <m:chr m:val="̂"/>
                        <m:ctrlPr>
                          <a:rPr lang="en-US" sz="2400" b="0" i="1" smtClean="0">
                            <a:solidFill>
                              <a:srgbClr val="800000"/>
                            </a:solidFill>
                            <a:latin typeface="Cambria Math" panose="02040503050406030204" pitchFamily="18" charset="0"/>
                          </a:rPr>
                        </m:ctrlPr>
                      </m:accPr>
                      <m:e>
                        <m:r>
                          <a:rPr lang="en-US" sz="2400" b="1" i="1" smtClean="0">
                            <a:solidFill>
                              <a:srgbClr val="800000"/>
                            </a:solidFill>
                            <a:latin typeface="Cambria Math"/>
                            <a:ea typeface="Cambria Math"/>
                          </a:rPr>
                          <m:t>𝒘</m:t>
                        </m:r>
                      </m:e>
                    </m:acc>
                  </m:oMath>
                </a14:m>
                <a:endParaRPr lang="en-US" sz="2400" dirty="0" smtClean="0">
                  <a:solidFill>
                    <a:srgbClr val="80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632961" y="1828800"/>
                <a:ext cx="4130040" cy="461665"/>
              </a:xfrm>
              <a:prstGeom prst="rect">
                <a:avLst/>
              </a:prstGeom>
              <a:blipFill>
                <a:blip r:embed="rId6"/>
                <a:stretch>
                  <a:fillRect l="-2212"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5"/>
              <p:cNvSpPr txBox="1">
                <a:spLocks/>
              </p:cNvSpPr>
              <p:nvPr/>
            </p:nvSpPr>
            <p:spPr bwMode="auto">
              <a:xfrm>
                <a:off x="1318260" y="2349400"/>
                <a:ext cx="1611723" cy="470000"/>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lvl="1" indent="0">
                  <a:buFontTx/>
                  <a:buNone/>
                </a:pPr>
                <a14:m>
                  <m:oMathPara xmlns:m="http://schemas.openxmlformats.org/officeDocument/2006/math">
                    <m:oMathParaPr>
                      <m:jc m:val="centerGroup"/>
                    </m:oMathParaPr>
                    <m:oMath xmlns:m="http://schemas.openxmlformats.org/officeDocument/2006/math">
                      <m:r>
                        <a:rPr lang="en-US" sz="2400" b="1" i="1" kern="0" smtClean="0">
                          <a:latin typeface="Cambria Math"/>
                          <a:ea typeface="Cambria Math"/>
                        </a:rPr>
                        <m:t>=</m:t>
                      </m:r>
                      <m:sSup>
                        <m:sSupPr>
                          <m:ctrlPr>
                            <a:rPr lang="en-US" sz="2400" b="1" i="1" kern="0" smtClean="0">
                              <a:latin typeface="Cambria Math" panose="02040503050406030204" pitchFamily="18" charset="0"/>
                              <a:ea typeface="Cambria Math"/>
                            </a:rPr>
                          </m:ctrlPr>
                        </m:sSupPr>
                        <m:e>
                          <m:r>
                            <a:rPr lang="en-US" sz="2400" b="1" i="1" kern="0" smtClean="0">
                              <a:latin typeface="Cambria Math"/>
                              <a:ea typeface="Cambria Math"/>
                            </a:rPr>
                            <m:t>𝑺</m:t>
                          </m:r>
                        </m:e>
                        <m:sup>
                          <m:r>
                            <a:rPr lang="en-US" sz="2400" b="1" i="1" kern="0" smtClean="0">
                              <a:latin typeface="Cambria Math"/>
                              <a:ea typeface="Cambria Math"/>
                            </a:rPr>
                            <m:t>−</m:t>
                          </m:r>
                          <m:r>
                            <a:rPr lang="en-US" sz="2400" b="1" i="1" kern="0" smtClean="0">
                              <a:latin typeface="Cambria Math"/>
                              <a:ea typeface="Cambria Math"/>
                            </a:rPr>
                            <m:t>𝟏</m:t>
                          </m:r>
                        </m:sup>
                      </m:sSup>
                      <m:sSup>
                        <m:sSupPr>
                          <m:ctrlPr>
                            <a:rPr lang="en-US" sz="2400" b="1" i="1" kern="0">
                              <a:latin typeface="Cambria Math" panose="02040503050406030204" pitchFamily="18" charset="0"/>
                              <a:ea typeface="Cambria Math"/>
                            </a:rPr>
                          </m:ctrlPr>
                        </m:sSupPr>
                        <m:e>
                          <m:r>
                            <a:rPr lang="en-US" sz="2400" b="1" i="1" kern="0">
                              <a:latin typeface="Cambria Math"/>
                              <a:ea typeface="Cambria Math"/>
                            </a:rPr>
                            <m:t>𝑿</m:t>
                          </m:r>
                        </m:e>
                        <m:sup>
                          <m:r>
                            <a:rPr lang="en-US" sz="2400" b="1" i="1" kern="0">
                              <a:latin typeface="Cambria Math"/>
                              <a:ea typeface="Cambria Math"/>
                            </a:rPr>
                            <m:t>𝑻</m:t>
                          </m:r>
                        </m:sup>
                      </m:sSup>
                      <m:r>
                        <a:rPr lang="en-US" sz="2400" b="1" i="1" kern="0" smtClean="0">
                          <a:latin typeface="Cambria Math"/>
                          <a:ea typeface="Cambria Math"/>
                        </a:rPr>
                        <m:t>𝒚</m:t>
                      </m:r>
                    </m:oMath>
                  </m:oMathPara>
                </a14:m>
                <a:endParaRPr lang="en-US" sz="2400" b="1" kern="0" dirty="0" smtClean="0"/>
              </a:p>
            </p:txBody>
          </p:sp>
        </mc:Choice>
        <mc:Fallback xmlns="">
          <p:sp>
            <p:nvSpPr>
              <p:cNvPr id="15" name="Content Placeholder 5"/>
              <p:cNvSpPr txBox="1">
                <a:spLocks noRot="1" noChangeAspect="1" noMove="1" noResize="1" noEditPoints="1" noAdjustHandles="1" noChangeArrowheads="1" noChangeShapeType="1" noTextEdit="1"/>
              </p:cNvSpPr>
              <p:nvPr/>
            </p:nvSpPr>
            <p:spPr bwMode="auto">
              <a:xfrm>
                <a:off x="1318260" y="2349400"/>
                <a:ext cx="1611723" cy="470000"/>
              </a:xfrm>
              <a:prstGeom prst="rect">
                <a:avLst/>
              </a:prstGeom>
              <a:blipFill rotWithShape="1">
                <a:blip r:embed="rId7"/>
                <a:stretch>
                  <a:fillRect b="-11538"/>
                </a:stretch>
              </a:blipFill>
              <a:ln w="9525">
                <a:noFill/>
                <a:miter lim="800000"/>
                <a:headEnd/>
                <a:tailEnd/>
              </a:ln>
            </p:spPr>
            <p:txBody>
              <a:bodyPr/>
              <a:lstStyle/>
              <a:p>
                <a:r>
                  <a:rPr lang="en-US">
                    <a:noFill/>
                  </a:rPr>
                  <a:t> </a:t>
                </a:r>
              </a:p>
            </p:txBody>
          </p:sp>
        </mc:Fallback>
      </mc:AlternateContent>
      <p:cxnSp>
        <p:nvCxnSpPr>
          <p:cNvPr id="17" name="Straight Arrow Connector 16"/>
          <p:cNvCxnSpPr/>
          <p:nvPr/>
        </p:nvCxnSpPr>
        <p:spPr bwMode="auto">
          <a:xfrm flipH="1" flipV="1">
            <a:off x="1912487" y="2743200"/>
            <a:ext cx="211634" cy="457200"/>
          </a:xfrm>
          <a:prstGeom prst="straightConnector1">
            <a:avLst/>
          </a:prstGeom>
          <a:noFill/>
          <a:ln w="9525"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2100995" y="3124200"/>
                <a:ext cx="2024913" cy="682623"/>
              </a:xfrm>
              <a:prstGeom prst="rect">
                <a:avLst/>
              </a:prstGeom>
              <a:noFill/>
            </p:spPr>
            <p:txBody>
              <a:bodyPr wrap="none" rtlCol="0">
                <a:spAutoFit/>
              </a:bodyPr>
              <a:lstStyle/>
              <a:p>
                <a:pPr>
                  <a:buNone/>
                </a:pPr>
                <a:r>
                  <a:rPr lang="en-US" dirty="0" smtClean="0">
                    <a:solidFill>
                      <a:srgbClr val="000099"/>
                    </a:solidFill>
                  </a:rPr>
                  <a:t>Scatter matrix </a:t>
                </a:r>
                <a:r>
                  <a:rPr lang="en-US" dirty="0" smtClean="0"/>
                  <a:t>for </a:t>
                </a:r>
                <a:r>
                  <a:rPr lang="en-US" b="1" i="1" dirty="0" smtClean="0"/>
                  <a:t>X</a:t>
                </a:r>
              </a:p>
              <a:p>
                <a:pPr>
                  <a:buNone/>
                </a:pPr>
                <a14:m>
                  <m:oMathPara xmlns:m="http://schemas.openxmlformats.org/officeDocument/2006/math">
                    <m:oMathParaPr>
                      <m:jc m:val="centerGroup"/>
                    </m:oMathParaPr>
                    <m:oMath xmlns:m="http://schemas.openxmlformats.org/officeDocument/2006/math">
                      <m:r>
                        <a:rPr lang="en-US" sz="2000" b="1" i="1" kern="0" smtClean="0">
                          <a:latin typeface="Cambria Math"/>
                          <a:ea typeface="Cambria Math"/>
                        </a:rPr>
                        <m:t>𝑺</m:t>
                      </m:r>
                      <m:r>
                        <a:rPr lang="en-US" sz="2000" b="1" i="1" kern="0" smtClean="0">
                          <a:latin typeface="Cambria Math"/>
                          <a:ea typeface="Cambria Math"/>
                        </a:rPr>
                        <m:t>=</m:t>
                      </m:r>
                      <m:sSup>
                        <m:sSupPr>
                          <m:ctrlPr>
                            <a:rPr lang="en-US" sz="2000" b="1" i="1" kern="0">
                              <a:latin typeface="Cambria Math" panose="02040503050406030204" pitchFamily="18" charset="0"/>
                              <a:ea typeface="Cambria Math"/>
                            </a:rPr>
                          </m:ctrlPr>
                        </m:sSupPr>
                        <m:e>
                          <m:r>
                            <a:rPr lang="en-US" sz="2000" b="1" i="1" kern="0">
                              <a:latin typeface="Cambria Math"/>
                              <a:ea typeface="Cambria Math"/>
                            </a:rPr>
                            <m:t>𝑿</m:t>
                          </m:r>
                        </m:e>
                        <m:sup>
                          <m:r>
                            <a:rPr lang="en-US" sz="2000" b="1" i="1" kern="0">
                              <a:latin typeface="Cambria Math"/>
                              <a:ea typeface="Cambria Math"/>
                            </a:rPr>
                            <m:t>𝑻</m:t>
                          </m:r>
                        </m:sup>
                      </m:sSup>
                      <m:r>
                        <a:rPr lang="en-US" sz="2000" b="1" i="1" kern="0">
                          <a:latin typeface="Cambria Math"/>
                          <a:ea typeface="Cambria Math"/>
                        </a:rPr>
                        <m:t>𝑿</m:t>
                      </m:r>
                    </m:oMath>
                  </m:oMathPara>
                </a14:m>
                <a:endParaRPr lang="en-US" sz="2000" i="1" dirty="0" smtClean="0"/>
              </a:p>
            </p:txBody>
          </p:sp>
        </mc:Choice>
        <mc:Fallback xmlns="">
          <p:sp>
            <p:nvSpPr>
              <p:cNvPr id="18" name="TextBox 17"/>
              <p:cNvSpPr txBox="1">
                <a:spLocks noRot="1" noChangeAspect="1" noMove="1" noResize="1" noEditPoints="1" noAdjustHandles="1" noChangeArrowheads="1" noChangeShapeType="1" noTextEdit="1"/>
              </p:cNvSpPr>
              <p:nvPr/>
            </p:nvSpPr>
            <p:spPr>
              <a:xfrm>
                <a:off x="2100995" y="3124200"/>
                <a:ext cx="2024913" cy="682623"/>
              </a:xfrm>
              <a:prstGeom prst="rect">
                <a:avLst/>
              </a:prstGeom>
              <a:blipFill rotWithShape="1">
                <a:blip r:embed="rId8"/>
                <a:stretch>
                  <a:fillRect l="-2711" t="-4505" r="-15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94991" y="4191000"/>
                <a:ext cx="3960829" cy="2274405"/>
              </a:xfrm>
              <a:prstGeom prst="rect">
                <a:avLst/>
              </a:prstGeom>
              <a:noFill/>
              <a:ln>
                <a:solidFill>
                  <a:schemeClr val="tx1"/>
                </a:solidFill>
              </a:ln>
            </p:spPr>
            <p:txBody>
              <a:bodyPr wrap="square" rtlCol="0">
                <a:spAutoFit/>
              </a:bodyPr>
              <a:lstStyle/>
              <a:p>
                <a:pPr>
                  <a:spcAft>
                    <a:spcPts val="600"/>
                  </a:spcAft>
                  <a:buNone/>
                </a:pPr>
                <a:r>
                  <a:rPr lang="en-US" sz="2000" dirty="0" smtClean="0"/>
                  <a:t>Note: Often </a:t>
                </a:r>
                <a:r>
                  <a:rPr lang="en-US" sz="2000" b="1" i="1" dirty="0" smtClean="0"/>
                  <a:t>X</a:t>
                </a:r>
                <a:r>
                  <a:rPr lang="en-US" sz="2000" dirty="0" smtClean="0"/>
                  <a:t> is written transposed from how it’s defined here, so</a:t>
                </a:r>
              </a:p>
              <a:p>
                <a:pPr marL="288925" lvl="1" indent="-288925">
                  <a:spcAft>
                    <a:spcPts val="600"/>
                  </a:spcAft>
                </a:pPr>
                <a14:m>
                  <m:oMathPara xmlns:m="http://schemas.openxmlformats.org/officeDocument/2006/math">
                    <m:oMathParaPr>
                      <m:jc m:val="left"/>
                    </m:oMathParaPr>
                    <m:oMath xmlns:m="http://schemas.openxmlformats.org/officeDocument/2006/math">
                      <m:r>
                        <a:rPr lang="en-US" sz="2000" b="1" i="1" kern="0">
                          <a:latin typeface="Cambria Math"/>
                        </a:rPr>
                        <m:t>𝒚</m:t>
                      </m:r>
                      <m:r>
                        <a:rPr lang="en-US" sz="2000" i="1" kern="0">
                          <a:latin typeface="Cambria Math"/>
                        </a:rPr>
                        <m:t>=</m:t>
                      </m:r>
                      <m:sSup>
                        <m:sSupPr>
                          <m:ctrlPr>
                            <a:rPr lang="en-US" sz="2000" b="1" i="1" kern="0">
                              <a:latin typeface="Cambria Math" panose="02040503050406030204" pitchFamily="18" charset="0"/>
                              <a:ea typeface="Cambria Math"/>
                            </a:rPr>
                          </m:ctrlPr>
                        </m:sSupPr>
                        <m:e>
                          <m:r>
                            <a:rPr lang="en-US" sz="2000" b="1" i="1" kern="0">
                              <a:latin typeface="Cambria Math"/>
                              <a:ea typeface="Cambria Math"/>
                            </a:rPr>
                            <m:t>𝑿</m:t>
                          </m:r>
                        </m:e>
                        <m:sup>
                          <m:r>
                            <a:rPr lang="en-US" sz="2000" b="1" i="1" kern="0">
                              <a:latin typeface="Cambria Math"/>
                              <a:ea typeface="Cambria Math"/>
                            </a:rPr>
                            <m:t>𝑻</m:t>
                          </m:r>
                        </m:sup>
                      </m:sSup>
                      <m:r>
                        <a:rPr lang="en-US" sz="2000" b="1" i="1" kern="0" smtClean="0">
                          <a:latin typeface="Cambria Math"/>
                          <a:ea typeface="Cambria Math"/>
                        </a:rPr>
                        <m:t>𝒘</m:t>
                      </m:r>
                      <m:r>
                        <a:rPr lang="en-US" sz="2000" i="1" kern="0">
                          <a:latin typeface="Cambria Math"/>
                          <a:ea typeface="Cambria Math"/>
                        </a:rPr>
                        <m:t>+</m:t>
                      </m:r>
                      <m:r>
                        <a:rPr lang="en-US" sz="2000" b="1" i="1" kern="0">
                          <a:latin typeface="Cambria Math"/>
                          <a:ea typeface="Cambria Math"/>
                        </a:rPr>
                        <m:t>𝝐</m:t>
                      </m:r>
                    </m:oMath>
                  </m:oMathPara>
                </a14:m>
                <a:endParaRPr lang="en-US" sz="2000" b="1" kern="0" dirty="0" smtClean="0"/>
              </a:p>
              <a:p>
                <a:pPr marL="288925" lvl="1" indent="-288925">
                  <a:spcAft>
                    <a:spcPts val="600"/>
                  </a:spcAft>
                </a:pPr>
                <a14:m>
                  <m:oMathPara xmlns:m="http://schemas.openxmlformats.org/officeDocument/2006/math">
                    <m:oMathParaPr>
                      <m:jc m:val="left"/>
                    </m:oMathParaPr>
                    <m:oMath xmlns:m="http://schemas.openxmlformats.org/officeDocument/2006/math">
                      <m:acc>
                        <m:accPr>
                          <m:chr m:val="̂"/>
                          <m:ctrlPr>
                            <a:rPr lang="en-US" sz="2000" b="1" i="1" kern="0">
                              <a:latin typeface="Cambria Math" panose="02040503050406030204" pitchFamily="18" charset="0"/>
                              <a:ea typeface="Cambria Math"/>
                            </a:rPr>
                          </m:ctrlPr>
                        </m:accPr>
                        <m:e>
                          <m:r>
                            <a:rPr lang="en-US" sz="2000" b="1" i="1" kern="0" smtClean="0">
                              <a:latin typeface="Cambria Math"/>
                              <a:ea typeface="Cambria Math"/>
                            </a:rPr>
                            <m:t>𝒘</m:t>
                          </m:r>
                        </m:e>
                      </m:acc>
                      <m:r>
                        <a:rPr lang="en-US" sz="2000" b="1" i="1" kern="0">
                          <a:latin typeface="Cambria Math"/>
                          <a:ea typeface="Cambria Math"/>
                        </a:rPr>
                        <m:t>=</m:t>
                      </m:r>
                      <m:sSup>
                        <m:sSupPr>
                          <m:ctrlPr>
                            <a:rPr lang="en-US" sz="2000" b="1" i="1" kern="0">
                              <a:latin typeface="Cambria Math" panose="02040503050406030204" pitchFamily="18" charset="0"/>
                              <a:ea typeface="Cambria Math"/>
                            </a:rPr>
                          </m:ctrlPr>
                        </m:sSupPr>
                        <m:e>
                          <m:sSup>
                            <m:sSupPr>
                              <m:ctrlPr>
                                <a:rPr lang="en-US" sz="2000" b="1" i="1" kern="0">
                                  <a:latin typeface="Cambria Math" panose="02040503050406030204" pitchFamily="18" charset="0"/>
                                  <a:ea typeface="Cambria Math"/>
                                </a:rPr>
                              </m:ctrlPr>
                            </m:sSupPr>
                            <m:e>
                              <m:r>
                                <a:rPr lang="en-US" sz="2000" b="1" i="1" kern="0">
                                  <a:latin typeface="Cambria Math"/>
                                  <a:ea typeface="Cambria Math"/>
                                </a:rPr>
                                <m:t>(</m:t>
                              </m:r>
                              <m:r>
                                <a:rPr lang="en-US" sz="2000" b="1" i="1" kern="0">
                                  <a:latin typeface="Cambria Math"/>
                                  <a:ea typeface="Cambria Math"/>
                                </a:rPr>
                                <m:t>𝑿𝑿</m:t>
                              </m:r>
                            </m:e>
                            <m:sup>
                              <m:r>
                                <a:rPr lang="en-US" sz="2000" b="1" i="1" kern="0">
                                  <a:latin typeface="Cambria Math"/>
                                  <a:ea typeface="Cambria Math"/>
                                </a:rPr>
                                <m:t>𝑻</m:t>
                              </m:r>
                            </m:sup>
                          </m:sSup>
                          <m:r>
                            <a:rPr lang="en-US" sz="2000" b="1" i="1" kern="0">
                              <a:latin typeface="Cambria Math"/>
                              <a:ea typeface="Cambria Math"/>
                            </a:rPr>
                            <m:t>)</m:t>
                          </m:r>
                        </m:e>
                        <m:sup>
                          <m:r>
                            <a:rPr lang="en-US" sz="2000" b="1" i="1" kern="0">
                              <a:latin typeface="Cambria Math"/>
                              <a:ea typeface="Cambria Math"/>
                            </a:rPr>
                            <m:t>−</m:t>
                          </m:r>
                          <m:r>
                            <a:rPr lang="en-US" sz="2000" b="1" i="1" kern="0">
                              <a:latin typeface="Cambria Math"/>
                              <a:ea typeface="Cambria Math"/>
                            </a:rPr>
                            <m:t>𝟏</m:t>
                          </m:r>
                        </m:sup>
                      </m:sSup>
                      <m:r>
                        <a:rPr lang="en-US" sz="2000" b="1" i="1" kern="0" smtClean="0">
                          <a:latin typeface="Cambria Math"/>
                          <a:ea typeface="Cambria Math"/>
                        </a:rPr>
                        <m:t>𝑿</m:t>
                      </m:r>
                      <m:r>
                        <a:rPr lang="en-US" sz="2000" b="1" i="1" kern="0">
                          <a:latin typeface="Cambria Math"/>
                          <a:ea typeface="Cambria Math"/>
                        </a:rPr>
                        <m:t>𝒚</m:t>
                      </m:r>
                    </m:oMath>
                  </m:oMathPara>
                </a14:m>
                <a:endParaRPr lang="en-US" sz="2000" b="1" kern="0" dirty="0"/>
              </a:p>
              <a:p>
                <a:pPr marL="288925" lvl="1" indent="-288925">
                  <a:spcAft>
                    <a:spcPts val="600"/>
                  </a:spcAft>
                </a:pPr>
                <a14:m>
                  <m:oMathPara xmlns:m="http://schemas.openxmlformats.org/officeDocument/2006/math">
                    <m:oMathParaPr>
                      <m:jc m:val="left"/>
                    </m:oMathParaPr>
                    <m:oMath xmlns:m="http://schemas.openxmlformats.org/officeDocument/2006/math">
                      <m:r>
                        <a:rPr lang="en-US" sz="2000" b="1" i="1" kern="0">
                          <a:latin typeface="Cambria Math"/>
                          <a:ea typeface="Cambria Math"/>
                        </a:rPr>
                        <m:t>𝑺</m:t>
                      </m:r>
                      <m:r>
                        <a:rPr lang="en-US" sz="2000" b="1" i="1" kern="0">
                          <a:latin typeface="Cambria Math"/>
                          <a:ea typeface="Cambria Math"/>
                        </a:rPr>
                        <m:t>=</m:t>
                      </m:r>
                      <m:sSup>
                        <m:sSupPr>
                          <m:ctrlPr>
                            <a:rPr lang="en-US" sz="2000" b="1" i="1" kern="0">
                              <a:latin typeface="Cambria Math" panose="02040503050406030204" pitchFamily="18" charset="0"/>
                              <a:ea typeface="Cambria Math"/>
                            </a:rPr>
                          </m:ctrlPr>
                        </m:sSupPr>
                        <m:e>
                          <m:r>
                            <a:rPr lang="en-US" sz="2000" b="1" i="1" kern="0">
                              <a:latin typeface="Cambria Math"/>
                              <a:ea typeface="Cambria Math"/>
                            </a:rPr>
                            <m:t>𝑿𝑿</m:t>
                          </m:r>
                        </m:e>
                        <m:sup>
                          <m:r>
                            <a:rPr lang="en-US" sz="2000" b="1" i="1" kern="0">
                              <a:latin typeface="Cambria Math"/>
                              <a:ea typeface="Cambria Math"/>
                            </a:rPr>
                            <m:t>𝑻</m:t>
                          </m:r>
                        </m:sup>
                      </m:sSup>
                    </m:oMath>
                  </m:oMathPara>
                </a14:m>
                <a:endParaRPr lang="en-US" sz="2000" b="1" kern="0" dirty="0" smtClean="0"/>
              </a:p>
              <a:p>
                <a:pPr marL="288925" lvl="1" indent="-288925">
                  <a:spcAft>
                    <a:spcPts val="600"/>
                  </a:spcAft>
                </a:pPr>
                <a:r>
                  <a:rPr lang="en-US" sz="2000" i="1" kern="0" dirty="0" smtClean="0"/>
                  <a:t>Need to understand in context</a:t>
                </a:r>
                <a:endParaRPr lang="en-US" sz="2000" i="1" kern="0" dirty="0"/>
              </a:p>
            </p:txBody>
          </p:sp>
        </mc:Choice>
        <mc:Fallback xmlns="">
          <p:sp>
            <p:nvSpPr>
              <p:cNvPr id="21" name="TextBox 20"/>
              <p:cNvSpPr txBox="1">
                <a:spLocks noRot="1" noChangeAspect="1" noMove="1" noResize="1" noEditPoints="1" noAdjustHandles="1" noChangeArrowheads="1" noChangeShapeType="1" noTextEdit="1"/>
              </p:cNvSpPr>
              <p:nvPr/>
            </p:nvSpPr>
            <p:spPr>
              <a:xfrm>
                <a:off x="694991" y="4191000"/>
                <a:ext cx="3960829" cy="2274405"/>
              </a:xfrm>
              <a:prstGeom prst="rect">
                <a:avLst/>
              </a:prstGeom>
              <a:blipFill rotWithShape="0">
                <a:blip r:embed="rId9"/>
                <a:stretch>
                  <a:fillRect l="-1380" t="-1333" b="-293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257800" y="3733800"/>
                <a:ext cx="3581400" cy="830997"/>
              </a:xfrm>
              <a:prstGeom prst="rect">
                <a:avLst/>
              </a:prstGeom>
              <a:solidFill>
                <a:srgbClr val="FFFFCC"/>
              </a:solidFill>
              <a:ln>
                <a:solidFill>
                  <a:schemeClr val="tx1"/>
                </a:solidFill>
              </a:ln>
            </p:spPr>
            <p:txBody>
              <a:bodyPr wrap="square" rtlCol="0">
                <a:spAutoFit/>
              </a:bodyPr>
              <a:lstStyle/>
              <a:p>
                <a:pPr>
                  <a:buNone/>
                </a:pPr>
                <a:r>
                  <a:rPr lang="en-US" sz="2400" dirty="0" smtClean="0">
                    <a:solidFill>
                      <a:srgbClr val="000066"/>
                    </a:solidFill>
                    <a:sym typeface="Wingdings" panose="05000000000000000000" pitchFamily="2" charset="2"/>
                  </a:rPr>
                  <a:t>Linear regression function</a:t>
                </a:r>
                <a:endParaRPr lang="en-US" sz="2400" dirty="0">
                  <a:solidFill>
                    <a:srgbClr val="000066"/>
                  </a:solidFill>
                  <a:sym typeface="Wingdings" panose="05000000000000000000" pitchFamily="2" charset="2"/>
                </a:endParaRPr>
              </a:p>
              <a:p>
                <a:pPr>
                  <a:buNone/>
                </a:pPr>
                <a:r>
                  <a:rPr lang="en-US" sz="2400" dirty="0" smtClean="0">
                    <a:solidFill>
                      <a:srgbClr val="000066"/>
                    </a:solidFill>
                    <a:sym typeface="Wingdings" panose="05000000000000000000" pitchFamily="2" charset="2"/>
                  </a:rPr>
                  <a:t>	</a:t>
                </a:r>
                <a:r>
                  <a:rPr lang="en-US" sz="2400" i="1" dirty="0" smtClean="0">
                    <a:solidFill>
                      <a:srgbClr val="000066"/>
                    </a:solidFill>
                    <a:sym typeface="Wingdings" panose="05000000000000000000" pitchFamily="2" charset="2"/>
                  </a:rPr>
                  <a:t>y</a:t>
                </a:r>
                <a:r>
                  <a:rPr lang="en-US" sz="1000" i="1" dirty="0" smtClean="0">
                    <a:solidFill>
                      <a:srgbClr val="000066"/>
                    </a:solidFill>
                    <a:sym typeface="Wingdings" panose="05000000000000000000" pitchFamily="2" charset="2"/>
                  </a:rPr>
                  <a:t> </a:t>
                </a:r>
                <a:r>
                  <a:rPr lang="en-US" sz="2400" dirty="0" smtClean="0">
                    <a:solidFill>
                      <a:srgbClr val="000066"/>
                    </a:solidFill>
                    <a:sym typeface="Wingdings" panose="05000000000000000000" pitchFamily="2" charset="2"/>
                  </a:rPr>
                  <a:t>(</a:t>
                </a:r>
                <a:r>
                  <a:rPr lang="en-US" sz="2400" b="1" i="1" dirty="0" smtClean="0">
                    <a:solidFill>
                      <a:srgbClr val="000066"/>
                    </a:solidFill>
                    <a:sym typeface="Wingdings" panose="05000000000000000000" pitchFamily="2" charset="2"/>
                  </a:rPr>
                  <a:t>x</a:t>
                </a:r>
                <a:r>
                  <a:rPr lang="en-US" sz="2400" dirty="0" smtClean="0">
                    <a:solidFill>
                      <a:srgbClr val="000066"/>
                    </a:solidFill>
                    <a:sym typeface="Wingdings" panose="05000000000000000000" pitchFamily="2" charset="2"/>
                  </a:rPr>
                  <a:t>) = </a:t>
                </a:r>
                <a14:m>
                  <m:oMath xmlns:m="http://schemas.openxmlformats.org/officeDocument/2006/math">
                    <m:sSup>
                      <m:sSupPr>
                        <m:ctrlPr>
                          <a:rPr lang="en-US" sz="2400" i="1" smtClean="0">
                            <a:solidFill>
                              <a:srgbClr val="000066"/>
                            </a:solidFill>
                            <a:latin typeface="Cambria Math" panose="02040503050406030204" pitchFamily="18" charset="0"/>
                            <a:ea typeface="Cambria Math"/>
                          </a:rPr>
                        </m:ctrlPr>
                      </m:sSupPr>
                      <m:e>
                        <m:r>
                          <a:rPr lang="en-US" sz="2400" b="1" i="1" smtClean="0">
                            <a:solidFill>
                              <a:srgbClr val="000066"/>
                            </a:solidFill>
                            <a:latin typeface="Cambria Math" panose="02040503050406030204" pitchFamily="18" charset="0"/>
                            <a:ea typeface="Cambria Math"/>
                          </a:rPr>
                          <m:t>𝒘</m:t>
                        </m:r>
                      </m:e>
                      <m:sup>
                        <m:r>
                          <a:rPr lang="en-US" sz="2400" b="0" i="1" smtClean="0">
                            <a:solidFill>
                              <a:srgbClr val="000066"/>
                            </a:solidFill>
                            <a:latin typeface="Cambria Math" panose="02040503050406030204" pitchFamily="18" charset="0"/>
                            <a:ea typeface="Cambria Math"/>
                          </a:rPr>
                          <m:t>𝑇</m:t>
                        </m:r>
                      </m:sup>
                    </m:sSup>
                    <m:r>
                      <a:rPr lang="en-US" sz="2400" b="1" i="1" smtClean="0">
                        <a:solidFill>
                          <a:srgbClr val="000066"/>
                        </a:solidFill>
                        <a:latin typeface="Cambria Math" panose="02040503050406030204" pitchFamily="18" charset="0"/>
                        <a:ea typeface="Cambria Math"/>
                      </a:rPr>
                      <m:t>𝒙</m:t>
                    </m:r>
                  </m:oMath>
                </a14:m>
                <a:r>
                  <a:rPr lang="en-US" sz="2400" b="1" dirty="0" smtClean="0">
                    <a:solidFill>
                      <a:srgbClr val="000066"/>
                    </a:solidFill>
                  </a:rPr>
                  <a:t> = </a:t>
                </a:r>
                <a14:m>
                  <m:oMath xmlns:m="http://schemas.openxmlformats.org/officeDocument/2006/math">
                    <m:sSup>
                      <m:sSupPr>
                        <m:ctrlPr>
                          <a:rPr lang="en-US" sz="2400" i="1">
                            <a:solidFill>
                              <a:srgbClr val="000066"/>
                            </a:solidFill>
                            <a:latin typeface="Cambria Math" panose="02040503050406030204" pitchFamily="18" charset="0"/>
                            <a:ea typeface="Cambria Math"/>
                          </a:rPr>
                        </m:ctrlPr>
                      </m:sSupPr>
                      <m:e>
                        <m:r>
                          <a:rPr lang="en-US" sz="2400" b="1" i="1" smtClean="0">
                            <a:solidFill>
                              <a:srgbClr val="000066"/>
                            </a:solidFill>
                            <a:latin typeface="Cambria Math" panose="02040503050406030204" pitchFamily="18" charset="0"/>
                            <a:ea typeface="Cambria Math"/>
                          </a:rPr>
                          <m:t>𝒙</m:t>
                        </m:r>
                      </m:e>
                      <m:sup>
                        <m:r>
                          <a:rPr lang="en-US" sz="2400" i="1">
                            <a:solidFill>
                              <a:srgbClr val="000066"/>
                            </a:solidFill>
                            <a:latin typeface="Cambria Math" panose="02040503050406030204" pitchFamily="18" charset="0"/>
                            <a:ea typeface="Cambria Math"/>
                          </a:rPr>
                          <m:t>𝑇</m:t>
                        </m:r>
                      </m:sup>
                    </m:sSup>
                    <m:r>
                      <a:rPr lang="en-US" sz="2400" b="1" i="1" smtClean="0">
                        <a:solidFill>
                          <a:srgbClr val="000066"/>
                        </a:solidFill>
                        <a:latin typeface="Cambria Math" panose="02040503050406030204" pitchFamily="18" charset="0"/>
                        <a:ea typeface="Cambria Math"/>
                      </a:rPr>
                      <m:t>𝒘</m:t>
                    </m:r>
                  </m:oMath>
                </a14:m>
                <a:endParaRPr lang="en-US" sz="2400" b="1" dirty="0">
                  <a:solidFill>
                    <a:srgbClr val="80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257800" y="3733800"/>
                <a:ext cx="3581400" cy="830997"/>
              </a:xfrm>
              <a:prstGeom prst="rect">
                <a:avLst/>
              </a:prstGeom>
              <a:blipFill>
                <a:blip r:embed="rId10"/>
                <a:stretch>
                  <a:fillRect l="-2547" t="-5072" b="-14493"/>
                </a:stretch>
              </a:blipFill>
              <a:ln>
                <a:solidFill>
                  <a:schemeClr val="tx1"/>
                </a:solidFill>
              </a:ln>
            </p:spPr>
            <p:txBody>
              <a:bodyPr/>
              <a:lstStyle/>
              <a:p>
                <a:r>
                  <a:rPr lang="en-US">
                    <a:noFill/>
                  </a:rPr>
                  <a:t> </a:t>
                </a:r>
              </a:p>
            </p:txBody>
          </p:sp>
        </mc:Fallback>
      </mc:AlternateContent>
      <p:sp>
        <p:nvSpPr>
          <p:cNvPr id="3" name="TextBox 2"/>
          <p:cNvSpPr txBox="1"/>
          <p:nvPr/>
        </p:nvSpPr>
        <p:spPr>
          <a:xfrm>
            <a:off x="5482627" y="4648200"/>
            <a:ext cx="3198311" cy="369332"/>
          </a:xfrm>
          <a:prstGeom prst="rect">
            <a:avLst/>
          </a:prstGeom>
          <a:noFill/>
        </p:spPr>
        <p:txBody>
          <a:bodyPr wrap="none" rtlCol="0">
            <a:spAutoFit/>
          </a:bodyPr>
          <a:lstStyle/>
          <a:p>
            <a:pPr>
              <a:buNone/>
            </a:pPr>
            <a:r>
              <a:rPr lang="en-US" dirty="0" smtClean="0">
                <a:solidFill>
                  <a:srgbClr val="006600"/>
                </a:solidFill>
              </a:rPr>
              <a:t>Using homogeneous coordinates</a:t>
            </a:r>
            <a:endParaRPr lang="en-US" dirty="0">
              <a:solidFill>
                <a:srgbClr val="006600"/>
              </a:solidFill>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714954526"/>
      </p:ext>
    </p:extLst>
  </p:cSld>
  <p:clrMapOvr>
    <a:masterClrMapping/>
  </p:clrMapOvr>
  <mc:AlternateContent xmlns:mc="http://schemas.openxmlformats.org/markup-compatibility/2006" xmlns:p14="http://schemas.microsoft.com/office/powerpoint/2010/main">
    <mc:Choice Requires="p14">
      <p:transition spd="slow" p14:dur="2000" advTm="31433"/>
    </mc:Choice>
    <mc:Fallback xmlns="">
      <p:transition spd="slow" advTm="31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Moving on…</a:t>
            </a:r>
            <a:endParaRPr lang="en-US" dirty="0"/>
          </a:p>
        </p:txBody>
      </p:sp>
      <p:sp>
        <p:nvSpPr>
          <p:cNvPr id="5" name="Subtitle 4"/>
          <p:cNvSpPr>
            <a:spLocks noGrp="1"/>
          </p:cNvSpPr>
          <p:nvPr>
            <p:ph type="subTitle" idx="1"/>
          </p:nvPr>
        </p:nvSpPr>
        <p:spPr/>
        <p:txBody>
          <a:bodyPr/>
          <a:lstStyle/>
          <a:p>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588107804"/>
      </p:ext>
    </p:extLst>
  </p:cSld>
  <p:clrMapOvr>
    <a:masterClrMapping/>
  </p:clrMapOvr>
  <mc:AlternateContent xmlns:mc="http://schemas.openxmlformats.org/markup-compatibility/2006" xmlns:p14="http://schemas.microsoft.com/office/powerpoint/2010/main">
    <mc:Choice Requires="p14">
      <p:transition spd="slow" p14:dur="2000" advTm="29319"/>
    </mc:Choice>
    <mc:Fallback xmlns="">
      <p:transition spd="slow" advTm="29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perceptron</a:t>
            </a:r>
            <a:endParaRPr lang="en-US" dirty="0"/>
          </a:p>
        </p:txBody>
      </p:sp>
      <p:sp>
        <p:nvSpPr>
          <p:cNvPr id="3" name="Content Placeholder 2"/>
          <p:cNvSpPr>
            <a:spLocks noGrp="1"/>
          </p:cNvSpPr>
          <p:nvPr>
            <p:ph idx="1"/>
          </p:nvPr>
        </p:nvSpPr>
        <p:spPr>
          <a:xfrm>
            <a:off x="457200" y="1066800"/>
            <a:ext cx="8229599" cy="1066800"/>
          </a:xfrm>
        </p:spPr>
        <p:txBody>
          <a:bodyPr/>
          <a:lstStyle/>
          <a:p>
            <a:r>
              <a:rPr lang="en-US" dirty="0" smtClean="0"/>
              <a:t>A </a:t>
            </a:r>
            <a:r>
              <a:rPr lang="en-US" dirty="0" smtClean="0">
                <a:solidFill>
                  <a:srgbClr val="006600"/>
                </a:solidFill>
              </a:rPr>
              <a:t>least squared classifier </a:t>
            </a:r>
            <a:r>
              <a:rPr lang="en-US" dirty="0" smtClean="0"/>
              <a:t>is not guaranteed to find a perfect decision boundary for linearly separable data</a:t>
            </a:r>
          </a:p>
        </p:txBody>
      </p:sp>
      <p:sp>
        <p:nvSpPr>
          <p:cNvPr id="4" name="Slide Number Placeholder 3"/>
          <p:cNvSpPr>
            <a:spLocks noGrp="1"/>
          </p:cNvSpPr>
          <p:nvPr>
            <p:ph type="sldNum" sz="quarter" idx="4"/>
          </p:nvPr>
        </p:nvSpPr>
        <p:spPr/>
        <p:txBody>
          <a:bodyPr/>
          <a:lstStyle/>
          <a:p>
            <a:fld id="{D8EBC6CF-16CA-46A0-BD95-D4B5553FB128}" type="slidenum">
              <a:rPr lang="en-US" smtClean="0"/>
              <a:pPr/>
              <a:t>37</a:t>
            </a:fld>
            <a:endParaRPr lang="en-US" dirty="0"/>
          </a:p>
        </p:txBody>
      </p:sp>
      <p:sp>
        <p:nvSpPr>
          <p:cNvPr id="18" name="Oval 17"/>
          <p:cNvSpPr/>
          <p:nvPr/>
        </p:nvSpPr>
        <p:spPr bwMode="auto">
          <a:xfrm rot="3747085">
            <a:off x="2836933" y="4918575"/>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4" name="Oval 23"/>
          <p:cNvSpPr/>
          <p:nvPr/>
        </p:nvSpPr>
        <p:spPr bwMode="auto">
          <a:xfrm rot="3747085">
            <a:off x="3291894" y="4922224"/>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5" name="Oval 24"/>
          <p:cNvSpPr/>
          <p:nvPr/>
        </p:nvSpPr>
        <p:spPr bwMode="auto">
          <a:xfrm rot="3747085">
            <a:off x="2518704" y="4923781"/>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6" name="Oval 25"/>
          <p:cNvSpPr/>
          <p:nvPr/>
        </p:nvSpPr>
        <p:spPr bwMode="auto">
          <a:xfrm rot="3747085">
            <a:off x="2103114" y="492613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1" name="Oval 10"/>
          <p:cNvSpPr/>
          <p:nvPr/>
        </p:nvSpPr>
        <p:spPr bwMode="auto">
          <a:xfrm rot="3747085">
            <a:off x="5091603" y="3242795"/>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4" name="Oval 13"/>
          <p:cNvSpPr/>
          <p:nvPr/>
        </p:nvSpPr>
        <p:spPr bwMode="auto">
          <a:xfrm rot="3747085">
            <a:off x="4480495" y="324150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7" name="Oval 16"/>
          <p:cNvSpPr/>
          <p:nvPr/>
        </p:nvSpPr>
        <p:spPr bwMode="auto">
          <a:xfrm rot="3747085">
            <a:off x="4792377" y="3241106"/>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8" name="Oval 27"/>
          <p:cNvSpPr/>
          <p:nvPr/>
        </p:nvSpPr>
        <p:spPr bwMode="auto">
          <a:xfrm rot="3747085">
            <a:off x="3929947" y="3239763"/>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cxnSp>
        <p:nvCxnSpPr>
          <p:cNvPr id="30" name="Straight Connector 29"/>
          <p:cNvCxnSpPr/>
          <p:nvPr/>
        </p:nvCxnSpPr>
        <p:spPr bwMode="auto">
          <a:xfrm flipH="1">
            <a:off x="1752600" y="2742938"/>
            <a:ext cx="3695210" cy="2743462"/>
          </a:xfrm>
          <a:prstGeom prst="line">
            <a:avLst/>
          </a:prstGeom>
          <a:noFill/>
          <a:ln w="19050" cap="flat" cmpd="sng" algn="ctr">
            <a:solidFill>
              <a:srgbClr val="000099"/>
            </a:solidFill>
            <a:prstDash val="dash"/>
            <a:round/>
            <a:headEnd type="none" w="med" len="med"/>
            <a:tailEnd type="none" w="med" len="med"/>
          </a:ln>
          <a:effectLst/>
        </p:spPr>
      </p:cxnSp>
      <p:cxnSp>
        <p:nvCxnSpPr>
          <p:cNvPr id="20" name="Straight Arrow Connector 19"/>
          <p:cNvCxnSpPr/>
          <p:nvPr/>
        </p:nvCxnSpPr>
        <p:spPr bwMode="auto">
          <a:xfrm>
            <a:off x="1803666" y="4114538"/>
            <a:ext cx="4953000" cy="0"/>
          </a:xfrm>
          <a:prstGeom prst="straightConnector1">
            <a:avLst/>
          </a:prstGeom>
          <a:noFill/>
          <a:ln w="12700"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flipV="1">
            <a:off x="2032266" y="2590800"/>
            <a:ext cx="0" cy="2895600"/>
          </a:xfrm>
          <a:prstGeom prst="straightConnector1">
            <a:avLst/>
          </a:prstGeom>
          <a:noFill/>
          <a:ln w="12700" cap="flat" cmpd="sng" algn="ctr">
            <a:solidFill>
              <a:schemeClr val="tx1"/>
            </a:solidFill>
            <a:prstDash val="solid"/>
            <a:round/>
            <a:headEnd type="none" w="med" len="med"/>
            <a:tailEnd type="arrow"/>
          </a:ln>
          <a:effectLst/>
        </p:spPr>
      </p:cxnSp>
      <p:cxnSp>
        <p:nvCxnSpPr>
          <p:cNvPr id="34" name="Straight Arrow Connector 33"/>
          <p:cNvCxnSpPr/>
          <p:nvPr/>
        </p:nvCxnSpPr>
        <p:spPr bwMode="auto">
          <a:xfrm>
            <a:off x="1803666" y="4952738"/>
            <a:ext cx="4953000" cy="0"/>
          </a:xfrm>
          <a:prstGeom prst="straightConnector1">
            <a:avLst/>
          </a:prstGeom>
          <a:noFill/>
          <a:ln w="9525" cap="flat" cmpd="sng" algn="ctr">
            <a:solidFill>
              <a:schemeClr val="tx1"/>
            </a:solidFill>
            <a:prstDash val="sysDot"/>
            <a:round/>
            <a:headEnd type="none" w="med" len="med"/>
            <a:tailEnd type="none" w="med" len="med"/>
          </a:ln>
          <a:effectLst/>
        </p:spPr>
      </p:cxnSp>
      <p:cxnSp>
        <p:nvCxnSpPr>
          <p:cNvPr id="35" name="Straight Arrow Connector 34"/>
          <p:cNvCxnSpPr/>
          <p:nvPr/>
        </p:nvCxnSpPr>
        <p:spPr bwMode="auto">
          <a:xfrm>
            <a:off x="1803666" y="3276338"/>
            <a:ext cx="4953000" cy="0"/>
          </a:xfrm>
          <a:prstGeom prst="straightConnector1">
            <a:avLst/>
          </a:prstGeom>
          <a:noFill/>
          <a:ln w="9525" cap="flat" cmpd="sng" algn="ctr">
            <a:solidFill>
              <a:schemeClr val="tx1"/>
            </a:solidFill>
            <a:prstDash val="sysDot"/>
            <a:round/>
            <a:headEnd type="none" w="med" len="med"/>
            <a:tailEnd type="none" w="med" len="med"/>
          </a:ln>
          <a:effectLst/>
        </p:spPr>
      </p:cxnSp>
      <p:sp>
        <p:nvSpPr>
          <p:cNvPr id="41" name="TextBox 40"/>
          <p:cNvSpPr txBox="1"/>
          <p:nvPr/>
        </p:nvSpPr>
        <p:spPr>
          <a:xfrm>
            <a:off x="1567190" y="3147060"/>
            <a:ext cx="261610" cy="276999"/>
          </a:xfrm>
          <a:prstGeom prst="rect">
            <a:avLst/>
          </a:prstGeom>
          <a:noFill/>
        </p:spPr>
        <p:txBody>
          <a:bodyPr wrap="none" rtlCol="0">
            <a:spAutoFit/>
          </a:bodyPr>
          <a:lstStyle/>
          <a:p>
            <a:pPr>
              <a:buNone/>
            </a:pPr>
            <a:r>
              <a:rPr lang="en-US" sz="1200" dirty="0" smtClean="0"/>
              <a:t>1</a:t>
            </a:r>
            <a:endParaRPr lang="en-US" sz="1200" dirty="0"/>
          </a:p>
        </p:txBody>
      </p:sp>
      <p:sp>
        <p:nvSpPr>
          <p:cNvPr id="42" name="TextBox 41"/>
          <p:cNvSpPr txBox="1"/>
          <p:nvPr/>
        </p:nvSpPr>
        <p:spPr>
          <a:xfrm>
            <a:off x="1490246" y="4813161"/>
            <a:ext cx="338554" cy="276999"/>
          </a:xfrm>
          <a:prstGeom prst="rect">
            <a:avLst/>
          </a:prstGeom>
          <a:noFill/>
        </p:spPr>
        <p:txBody>
          <a:bodyPr wrap="none" rtlCol="0">
            <a:spAutoFit/>
          </a:bodyPr>
          <a:lstStyle/>
          <a:p>
            <a:pPr algn="r">
              <a:buNone/>
            </a:pPr>
            <a:r>
              <a:rPr lang="en-US" sz="1200" dirty="0" smtClean="0"/>
              <a:t>–1</a:t>
            </a:r>
            <a:endParaRPr lang="en-US" sz="1200" dirty="0"/>
          </a:p>
        </p:txBody>
      </p:sp>
      <p:cxnSp>
        <p:nvCxnSpPr>
          <p:cNvPr id="44" name="Straight Connector 43"/>
          <p:cNvCxnSpPr/>
          <p:nvPr/>
        </p:nvCxnSpPr>
        <p:spPr bwMode="auto">
          <a:xfrm>
            <a:off x="3607825" y="3147060"/>
            <a:ext cx="0" cy="1958340"/>
          </a:xfrm>
          <a:prstGeom prst="line">
            <a:avLst/>
          </a:prstGeom>
          <a:noFill/>
          <a:ln w="3175" cap="flat" cmpd="sng" algn="ctr">
            <a:solidFill>
              <a:srgbClr val="D60093"/>
            </a:solidFill>
            <a:prstDash val="sysDash"/>
            <a:round/>
            <a:headEnd type="none" w="med" len="med"/>
            <a:tailEnd type="none" w="med" len="med"/>
          </a:ln>
          <a:effectLst/>
        </p:spPr>
      </p:cxnSp>
      <p:sp>
        <p:nvSpPr>
          <p:cNvPr id="45" name="TextBox 44"/>
          <p:cNvSpPr txBox="1"/>
          <p:nvPr/>
        </p:nvSpPr>
        <p:spPr>
          <a:xfrm>
            <a:off x="6756666" y="4126230"/>
            <a:ext cx="276038" cy="338554"/>
          </a:xfrm>
          <a:prstGeom prst="rect">
            <a:avLst/>
          </a:prstGeom>
          <a:noFill/>
        </p:spPr>
        <p:txBody>
          <a:bodyPr wrap="none" rtlCol="0">
            <a:spAutoFit/>
          </a:bodyPr>
          <a:lstStyle/>
          <a:p>
            <a:pPr>
              <a:buNone/>
            </a:pPr>
            <a:r>
              <a:rPr lang="en-US" sz="1600" i="1" dirty="0"/>
              <a:t>x</a:t>
            </a:r>
          </a:p>
        </p:txBody>
      </p:sp>
      <p:sp>
        <p:nvSpPr>
          <p:cNvPr id="46" name="TextBox 45"/>
          <p:cNvSpPr txBox="1"/>
          <p:nvPr/>
        </p:nvSpPr>
        <p:spPr>
          <a:xfrm>
            <a:off x="1676868" y="2329041"/>
            <a:ext cx="276038" cy="338554"/>
          </a:xfrm>
          <a:prstGeom prst="rect">
            <a:avLst/>
          </a:prstGeom>
          <a:noFill/>
        </p:spPr>
        <p:txBody>
          <a:bodyPr wrap="none" rtlCol="0">
            <a:spAutoFit/>
          </a:bodyPr>
          <a:lstStyle/>
          <a:p>
            <a:pPr>
              <a:buNone/>
            </a:pPr>
            <a:r>
              <a:rPr lang="en-US" sz="1600" i="1" dirty="0" smtClean="0"/>
              <a:t>y</a:t>
            </a:r>
            <a:endParaRPr lang="en-US" sz="1600" i="1" dirty="0"/>
          </a:p>
        </p:txBody>
      </p:sp>
      <p:cxnSp>
        <p:nvCxnSpPr>
          <p:cNvPr id="47" name="Straight Connector 46"/>
          <p:cNvCxnSpPr/>
          <p:nvPr/>
        </p:nvCxnSpPr>
        <p:spPr bwMode="auto">
          <a:xfrm flipH="1">
            <a:off x="1567190" y="2819400"/>
            <a:ext cx="5189476" cy="2667000"/>
          </a:xfrm>
          <a:prstGeom prst="line">
            <a:avLst/>
          </a:prstGeom>
          <a:noFill/>
          <a:ln w="19050" cap="flat" cmpd="sng" algn="ctr">
            <a:solidFill>
              <a:srgbClr val="000099"/>
            </a:solidFill>
            <a:prstDash val="dash"/>
            <a:round/>
            <a:headEnd type="none" w="med" len="med"/>
            <a:tailEnd type="none" w="med" len="med"/>
          </a:ln>
          <a:effectLst/>
        </p:spPr>
      </p:cxnSp>
      <p:cxnSp>
        <p:nvCxnSpPr>
          <p:cNvPr id="51" name="Straight Connector 50"/>
          <p:cNvCxnSpPr/>
          <p:nvPr/>
        </p:nvCxnSpPr>
        <p:spPr bwMode="auto">
          <a:xfrm>
            <a:off x="4255525" y="3147060"/>
            <a:ext cx="0" cy="1958340"/>
          </a:xfrm>
          <a:prstGeom prst="line">
            <a:avLst/>
          </a:prstGeom>
          <a:noFill/>
          <a:ln w="3175" cap="flat" cmpd="sng" algn="ctr">
            <a:solidFill>
              <a:srgbClr val="D60093"/>
            </a:solidFill>
            <a:prstDash val="sysDash"/>
            <a:round/>
            <a:headEnd type="none" w="med" len="med"/>
            <a:tailEnd type="none" w="med" len="med"/>
          </a:ln>
          <a:effectLst/>
        </p:spPr>
      </p:cxnSp>
      <p:sp>
        <p:nvSpPr>
          <p:cNvPr id="52" name="Multiply 51"/>
          <p:cNvSpPr/>
          <p:nvPr/>
        </p:nvSpPr>
        <p:spPr bwMode="auto">
          <a:xfrm>
            <a:off x="3814123" y="2922193"/>
            <a:ext cx="304800" cy="304800"/>
          </a:xfrm>
          <a:prstGeom prst="mathMultiply">
            <a:avLst>
              <a:gd name="adj1" fmla="val 18520"/>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686800" y="6400800"/>
            <a:ext cx="304800" cy="304800"/>
          </a:xfrm>
          <a:prstGeom prst="rect">
            <a:avLst/>
          </a:prstGeom>
        </p:spPr>
      </p:pic>
    </p:spTree>
    <p:custDataLst>
      <p:tags r:id="rId1"/>
    </p:custDataLst>
    <p:extLst>
      <p:ext uri="{BB962C8B-B14F-4D97-AF65-F5344CB8AC3E}">
        <p14:creationId xmlns:p14="http://schemas.microsoft.com/office/powerpoint/2010/main" val="1242713938"/>
      </p:ext>
    </p:extLst>
  </p:cSld>
  <p:clrMapOvr>
    <a:masterClrMapping/>
  </p:clrMapOvr>
  <mc:AlternateContent xmlns:mc="http://schemas.openxmlformats.org/markup-compatibility/2006" xmlns:p14="http://schemas.microsoft.com/office/powerpoint/2010/main">
    <mc:Choice Requires="p14">
      <p:transition spd="slow" p14:dur="2000" advTm="136462"/>
    </mc:Choice>
    <mc:Fallback xmlns="">
      <p:transition spd="slow" advTm="136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44"/>
                                        </p:tgtEl>
                                      </p:cBhvr>
                                    </p:animEffect>
                                    <p:set>
                                      <p:cBhvr>
                                        <p:cTn id="60" dur="1" fill="hold">
                                          <p:stCondLst>
                                            <p:cond delay="499"/>
                                          </p:stCondLst>
                                        </p:cTn>
                                        <p:tgtEl>
                                          <p:spTgt spid="44"/>
                                        </p:tgtEl>
                                        <p:attrNameLst>
                                          <p:attrName>style.visibility</p:attrName>
                                        </p:attrNameLst>
                                      </p:cBhvr>
                                      <p:to>
                                        <p:strVal val="hidden"/>
                                      </p:to>
                                    </p:set>
                                  </p:childTnLst>
                                </p:cTn>
                              </p:par>
                              <p:par>
                                <p:cTn id="61" presetID="63" presetClass="path" presetSubtype="0" accel="25000" decel="25000" fill="hold" grpId="1" nodeType="withEffect">
                                  <p:stCondLst>
                                    <p:cond delay="0"/>
                                  </p:stCondLst>
                                  <p:childTnLst>
                                    <p:animMotion origin="layout" path="M -3.88889E-6 -7.40741E-7 L 0.18091 -7.40741E-7 " pathEditMode="relative" rAng="0" ptsTypes="AA">
                                      <p:cBhvr>
                                        <p:cTn id="62" dur="1000" fill="hold"/>
                                        <p:tgtEl>
                                          <p:spTgt spid="11"/>
                                        </p:tgtEl>
                                        <p:attrNameLst>
                                          <p:attrName>ppt_x</p:attrName>
                                          <p:attrName>ppt_y</p:attrName>
                                        </p:attrNameLst>
                                      </p:cBhvr>
                                      <p:rCtr x="9045" y="0"/>
                                    </p:animMotion>
                                  </p:childTnLst>
                                </p:cTn>
                              </p:par>
                              <p:par>
                                <p:cTn id="63" presetID="63" presetClass="path" presetSubtype="0" accel="25000" decel="25000" fill="hold" grpId="1" nodeType="withEffect">
                                  <p:stCondLst>
                                    <p:cond delay="0"/>
                                  </p:stCondLst>
                                  <p:childTnLst>
                                    <p:animMotion origin="layout" path="M -3.61111E-6 7.40741E-7 L 0.18108 7.40741E-7 " pathEditMode="relative" rAng="0" ptsTypes="AA">
                                      <p:cBhvr>
                                        <p:cTn id="64" dur="1000" fill="hold"/>
                                        <p:tgtEl>
                                          <p:spTgt spid="14"/>
                                        </p:tgtEl>
                                        <p:attrNameLst>
                                          <p:attrName>ppt_x</p:attrName>
                                          <p:attrName>ppt_y</p:attrName>
                                        </p:attrNameLst>
                                      </p:cBhvr>
                                      <p:rCtr x="9045" y="0"/>
                                    </p:animMotion>
                                  </p:childTnLst>
                                </p:cTn>
                              </p:par>
                              <p:par>
                                <p:cTn id="65" presetID="63" presetClass="path" presetSubtype="0" accel="25000" decel="25000" fill="hold" grpId="1" nodeType="withEffect">
                                  <p:stCondLst>
                                    <p:cond delay="0"/>
                                  </p:stCondLst>
                                  <p:childTnLst>
                                    <p:animMotion origin="layout" path="M 5E-6 7.40741E-7 L 0.18021 7.40741E-7 " pathEditMode="relative" rAng="0" ptsTypes="AA">
                                      <p:cBhvr>
                                        <p:cTn id="66" dur="1000" fill="hold"/>
                                        <p:tgtEl>
                                          <p:spTgt spid="17"/>
                                        </p:tgtEl>
                                        <p:attrNameLst>
                                          <p:attrName>ppt_x</p:attrName>
                                          <p:attrName>ppt_y</p:attrName>
                                        </p:attrNameLst>
                                      </p:cBhvr>
                                      <p:rCtr x="9010" y="0"/>
                                    </p:animMotion>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0" fill="hold" display="0">
                  <p:stCondLst>
                    <p:cond delay="indefinite"/>
                  </p:stCondLst>
                  <p:endCondLst>
                    <p:cond evt="onStopAudio" delay="0">
                      <p:tgtEl>
                        <p:sldTgt/>
                      </p:tgtEl>
                    </p:cond>
                  </p:endCondLst>
                </p:cTn>
                <p:tgtEl>
                  <p:spTgt spid="5"/>
                </p:tgtEl>
              </p:cMediaNode>
            </p:audio>
          </p:childTnLst>
        </p:cTn>
      </p:par>
    </p:tnLst>
    <p:bldLst>
      <p:bldP spid="3" grpId="0" build="p"/>
      <p:bldP spid="18" grpId="0" animBg="1"/>
      <p:bldP spid="24" grpId="0" animBg="1"/>
      <p:bldP spid="25" grpId="0" animBg="1"/>
      <p:bldP spid="26" grpId="0" animBg="1"/>
      <p:bldP spid="11" grpId="0" animBg="1"/>
      <p:bldP spid="11" grpId="1" animBg="1"/>
      <p:bldP spid="14" grpId="0" animBg="1"/>
      <p:bldP spid="14" grpId="1" animBg="1"/>
      <p:bldP spid="17" grpId="0" animBg="1"/>
      <p:bldP spid="17" grpId="1" animBg="1"/>
      <p:bldP spid="28" grpId="0" animBg="1"/>
      <p:bldP spid="41" grpId="0"/>
      <p:bldP spid="42" grpId="0"/>
      <p:bldP spid="45" grpId="0"/>
      <p:bldP spid="46" grpId="0"/>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perceptron</a:t>
            </a:r>
            <a:endParaRPr lang="en-US" dirty="0"/>
          </a:p>
        </p:txBody>
      </p:sp>
      <p:sp>
        <p:nvSpPr>
          <p:cNvPr id="3" name="Content Placeholder 2"/>
          <p:cNvSpPr>
            <a:spLocks noGrp="1"/>
          </p:cNvSpPr>
          <p:nvPr>
            <p:ph idx="1"/>
          </p:nvPr>
        </p:nvSpPr>
        <p:spPr/>
        <p:txBody>
          <a:bodyPr/>
          <a:lstStyle/>
          <a:p>
            <a:r>
              <a:rPr lang="en-US" dirty="0" smtClean="0"/>
              <a:t>A </a:t>
            </a:r>
            <a:r>
              <a:rPr lang="en-US" dirty="0" smtClean="0">
                <a:solidFill>
                  <a:srgbClr val="006600"/>
                </a:solidFill>
              </a:rPr>
              <a:t>least squared classifier </a:t>
            </a:r>
            <a:r>
              <a:rPr lang="en-US" dirty="0" smtClean="0"/>
              <a:t>is not guaranteed to find a perfect decision boundary for linearly separable data</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The </a:t>
            </a:r>
            <a:r>
              <a:rPr lang="en-US" dirty="0" smtClean="0">
                <a:solidFill>
                  <a:srgbClr val="800000"/>
                </a:solidFill>
              </a:rPr>
              <a:t>perceptron</a:t>
            </a:r>
            <a:r>
              <a:rPr lang="en-US" dirty="0" smtClean="0"/>
              <a:t> </a:t>
            </a:r>
            <a:r>
              <a:rPr lang="en-US" dirty="0" smtClean="0">
                <a:solidFill>
                  <a:srgbClr val="800000"/>
                </a:solidFill>
              </a:rPr>
              <a:t>model</a:t>
            </a:r>
            <a:r>
              <a:rPr lang="en-US" dirty="0" smtClean="0"/>
              <a:t> is a linear classifier that will achieve </a:t>
            </a:r>
            <a:r>
              <a:rPr lang="en-US" dirty="0" smtClean="0">
                <a:solidFill>
                  <a:srgbClr val="006600"/>
                </a:solidFill>
              </a:rPr>
              <a:t>perfect separation on linearly separable data</a:t>
            </a:r>
          </a:p>
          <a:p>
            <a:r>
              <a:rPr lang="en-US" dirty="0" smtClean="0"/>
              <a:t>A perceptron </a:t>
            </a:r>
            <a:r>
              <a:rPr lang="en-US" dirty="0" smtClean="0">
                <a:solidFill>
                  <a:srgbClr val="000099"/>
                </a:solidFill>
              </a:rPr>
              <a:t>iterates</a:t>
            </a:r>
            <a:r>
              <a:rPr lang="en-US" dirty="0" smtClean="0"/>
              <a:t> over the training data, updating </a:t>
            </a:r>
            <a:r>
              <a:rPr lang="en-US" b="1" i="1" dirty="0" smtClean="0">
                <a:solidFill>
                  <a:srgbClr val="800000"/>
                </a:solidFill>
              </a:rPr>
              <a:t>w</a:t>
            </a:r>
            <a:r>
              <a:rPr lang="en-US" dirty="0" smtClean="0"/>
              <a:t> every time it encounters an incorrectly classified example</a:t>
            </a:r>
            <a:endParaRPr lang="en-US" dirty="0"/>
          </a:p>
        </p:txBody>
      </p:sp>
      <p:sp>
        <p:nvSpPr>
          <p:cNvPr id="4" name="Slide Number Placeholder 3"/>
          <p:cNvSpPr>
            <a:spLocks noGrp="1"/>
          </p:cNvSpPr>
          <p:nvPr>
            <p:ph type="sldNum" sz="quarter" idx="4"/>
          </p:nvPr>
        </p:nvSpPr>
        <p:spPr/>
        <p:txBody>
          <a:bodyPr/>
          <a:lstStyle/>
          <a:p>
            <a:fld id="{D8EBC6CF-16CA-46A0-BD95-D4B5553FB128}" type="slidenum">
              <a:rPr lang="en-US" smtClean="0"/>
              <a:pPr/>
              <a:t>38</a:t>
            </a:fld>
            <a:endParaRPr lang="en-US" dirty="0"/>
          </a:p>
        </p:txBody>
      </p:sp>
      <p:cxnSp>
        <p:nvCxnSpPr>
          <p:cNvPr id="5" name="Straight Connector 4"/>
          <p:cNvCxnSpPr/>
          <p:nvPr/>
        </p:nvCxnSpPr>
        <p:spPr bwMode="auto">
          <a:xfrm rot="3747085">
            <a:off x="2138354" y="2645661"/>
            <a:ext cx="2107894" cy="1089670"/>
          </a:xfrm>
          <a:prstGeom prst="line">
            <a:avLst/>
          </a:prstGeom>
          <a:noFill/>
          <a:ln w="19050" cap="flat" cmpd="sng" algn="ctr">
            <a:solidFill>
              <a:srgbClr val="000099"/>
            </a:solidFill>
            <a:prstDash val="dash"/>
            <a:round/>
            <a:headEnd type="none" w="med" len="med"/>
            <a:tailEnd type="none" w="med" len="med"/>
          </a:ln>
          <a:effectLst/>
        </p:spPr>
      </p:cxnSp>
      <p:sp>
        <p:nvSpPr>
          <p:cNvPr id="6" name="Oval 5"/>
          <p:cNvSpPr/>
          <p:nvPr/>
        </p:nvSpPr>
        <p:spPr bwMode="auto">
          <a:xfrm rot="3747085">
            <a:off x="2805447" y="3340824"/>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7" name="Oval 6"/>
          <p:cNvSpPr/>
          <p:nvPr/>
        </p:nvSpPr>
        <p:spPr bwMode="auto">
          <a:xfrm rot="3747085">
            <a:off x="2957059" y="283337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6" name="Oval 15"/>
          <p:cNvSpPr/>
          <p:nvPr/>
        </p:nvSpPr>
        <p:spPr bwMode="auto">
          <a:xfrm rot="3747085">
            <a:off x="3317029" y="300199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8" name="Oval 17"/>
          <p:cNvSpPr/>
          <p:nvPr/>
        </p:nvSpPr>
        <p:spPr bwMode="auto">
          <a:xfrm rot="3747085">
            <a:off x="2945887" y="3768217"/>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2" name="Oval 21"/>
          <p:cNvSpPr/>
          <p:nvPr/>
        </p:nvSpPr>
        <p:spPr bwMode="auto">
          <a:xfrm rot="3747085">
            <a:off x="2603570" y="3154729"/>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3" name="Oval 22"/>
          <p:cNvSpPr/>
          <p:nvPr/>
        </p:nvSpPr>
        <p:spPr bwMode="auto">
          <a:xfrm rot="3747085">
            <a:off x="2755182" y="247403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4" name="Oval 23"/>
          <p:cNvSpPr/>
          <p:nvPr/>
        </p:nvSpPr>
        <p:spPr bwMode="auto">
          <a:xfrm rot="3747085">
            <a:off x="3009243" y="3329907"/>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5" name="Oval 24"/>
          <p:cNvSpPr/>
          <p:nvPr/>
        </p:nvSpPr>
        <p:spPr bwMode="auto">
          <a:xfrm rot="3747085">
            <a:off x="2647107" y="3716077"/>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6" name="Oval 25"/>
          <p:cNvSpPr/>
          <p:nvPr/>
        </p:nvSpPr>
        <p:spPr bwMode="auto">
          <a:xfrm rot="3747085">
            <a:off x="2543838" y="2701352"/>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grpSp>
        <p:nvGrpSpPr>
          <p:cNvPr id="29" name="Group 28"/>
          <p:cNvGrpSpPr/>
          <p:nvPr/>
        </p:nvGrpSpPr>
        <p:grpSpPr>
          <a:xfrm>
            <a:off x="3415720" y="2572721"/>
            <a:ext cx="923305" cy="1176625"/>
            <a:chOff x="3415720" y="2930861"/>
            <a:chExt cx="923305" cy="1176625"/>
          </a:xfrm>
        </p:grpSpPr>
        <p:sp>
          <p:nvSpPr>
            <p:cNvPr id="8" name="Oval 7"/>
            <p:cNvSpPr/>
            <p:nvPr/>
          </p:nvSpPr>
          <p:spPr bwMode="auto">
            <a:xfrm rot="3747085">
              <a:off x="3430978" y="310883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 name="Oval 8"/>
            <p:cNvSpPr/>
            <p:nvPr/>
          </p:nvSpPr>
          <p:spPr bwMode="auto">
            <a:xfrm rot="3747085">
              <a:off x="4265873" y="2930861"/>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0" name="Oval 9"/>
            <p:cNvSpPr/>
            <p:nvPr/>
          </p:nvSpPr>
          <p:spPr bwMode="auto">
            <a:xfrm rot="3747085">
              <a:off x="3778638" y="296080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1" name="Oval 10"/>
            <p:cNvSpPr/>
            <p:nvPr/>
          </p:nvSpPr>
          <p:spPr bwMode="auto">
            <a:xfrm rot="3747085">
              <a:off x="4227156" y="3982683"/>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2" name="Oval 11"/>
            <p:cNvSpPr/>
            <p:nvPr/>
          </p:nvSpPr>
          <p:spPr bwMode="auto">
            <a:xfrm rot="3747085">
              <a:off x="4059940" y="3503963"/>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3" name="Oval 12"/>
            <p:cNvSpPr/>
            <p:nvPr/>
          </p:nvSpPr>
          <p:spPr bwMode="auto">
            <a:xfrm rot="3747085">
              <a:off x="3742312" y="3376155"/>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4" name="Oval 13"/>
            <p:cNvSpPr/>
            <p:nvPr/>
          </p:nvSpPr>
          <p:spPr bwMode="auto">
            <a:xfrm rot="3747085">
              <a:off x="3646529" y="3745172"/>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5" name="Oval 14"/>
            <p:cNvSpPr/>
            <p:nvPr/>
          </p:nvSpPr>
          <p:spPr bwMode="auto">
            <a:xfrm rot="3747085">
              <a:off x="3992935" y="3204166"/>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7" name="Oval 16"/>
            <p:cNvSpPr/>
            <p:nvPr/>
          </p:nvSpPr>
          <p:spPr bwMode="auto">
            <a:xfrm rot="3747085">
              <a:off x="3668851" y="403433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7" name="Oval 26"/>
            <p:cNvSpPr/>
            <p:nvPr/>
          </p:nvSpPr>
          <p:spPr bwMode="auto">
            <a:xfrm rot="3747085">
              <a:off x="3992936" y="3745172"/>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8" name="Oval 27"/>
            <p:cNvSpPr/>
            <p:nvPr/>
          </p:nvSpPr>
          <p:spPr bwMode="auto">
            <a:xfrm rot="3747085">
              <a:off x="3415720" y="3883992"/>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grpSp>
      <p:cxnSp>
        <p:nvCxnSpPr>
          <p:cNvPr id="30" name="Straight Connector 29"/>
          <p:cNvCxnSpPr/>
          <p:nvPr/>
        </p:nvCxnSpPr>
        <p:spPr bwMode="auto">
          <a:xfrm rot="3747085">
            <a:off x="2888366" y="2645661"/>
            <a:ext cx="2107894" cy="1089670"/>
          </a:xfrm>
          <a:prstGeom prst="line">
            <a:avLst/>
          </a:prstGeom>
          <a:noFill/>
          <a:ln w="19050" cap="flat" cmpd="sng" algn="ctr">
            <a:solidFill>
              <a:srgbClr val="000099"/>
            </a:solidFill>
            <a:prstDash val="dash"/>
            <a:round/>
            <a:headEnd type="none" w="med" len="med"/>
            <a:tailEnd type="none" w="med" len="med"/>
          </a:ln>
          <a:effectLst/>
        </p:spPr>
      </p:cxnSp>
      <p:sp>
        <p:nvSpPr>
          <p:cNvPr id="31" name="Multiply 30"/>
          <p:cNvSpPr/>
          <p:nvPr/>
        </p:nvSpPr>
        <p:spPr bwMode="auto">
          <a:xfrm>
            <a:off x="3196842" y="2700445"/>
            <a:ext cx="304800" cy="304800"/>
          </a:xfrm>
          <a:prstGeom prst="mathMultiply">
            <a:avLst>
              <a:gd name="adj1" fmla="val 18520"/>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pic>
        <p:nvPicPr>
          <p:cNvPr id="19" name="Audio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686800" y="6400800"/>
            <a:ext cx="304800" cy="304800"/>
          </a:xfrm>
          <a:prstGeom prst="rect">
            <a:avLst/>
          </a:prstGeom>
        </p:spPr>
      </p:pic>
    </p:spTree>
    <p:custDataLst>
      <p:tags r:id="rId1"/>
    </p:custDataLst>
    <p:extLst>
      <p:ext uri="{BB962C8B-B14F-4D97-AF65-F5344CB8AC3E}">
        <p14:creationId xmlns:p14="http://schemas.microsoft.com/office/powerpoint/2010/main" val="191327566"/>
      </p:ext>
    </p:extLst>
  </p:cSld>
  <p:clrMapOvr>
    <a:masterClrMapping/>
  </p:clrMapOvr>
  <mc:AlternateContent xmlns:mc="http://schemas.openxmlformats.org/markup-compatibility/2006" xmlns:p14="http://schemas.microsoft.com/office/powerpoint/2010/main">
    <mc:Choice Requires="p14">
      <p:transition spd="slow" p14:dur="2000" advTm="156251"/>
    </mc:Choice>
    <mc:Fallback xmlns="">
      <p:transition spd="slow" advTm="156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66667E-6 -2.96296E-6 L 0.1691 -2.96296E-6 " pathEditMode="relative" rAng="0" ptsTypes="AA">
                                      <p:cBhvr>
                                        <p:cTn id="14" dur="2000" fill="hold"/>
                                        <p:tgtEl>
                                          <p:spTgt spid="29"/>
                                        </p:tgtEl>
                                        <p:attrNameLst>
                                          <p:attrName>ppt_x</p:attrName>
                                          <p:attrName>ppt_y</p:attrName>
                                        </p:attrNameLst>
                                      </p:cBhvr>
                                      <p:rCtr x="8455"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9"/>
                </p:tgtEl>
              </p:cMediaNode>
            </p:audio>
          </p:childTnLst>
        </p:cTn>
      </p:par>
    </p:tnLst>
    <p:bldLst>
      <p:bldP spid="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perceptron</a:t>
            </a:r>
            <a:endParaRPr lang="en-US" dirty="0"/>
          </a:p>
        </p:txBody>
      </p:sp>
      <p:sp>
        <p:nvSpPr>
          <p:cNvPr id="4" name="Slide Number Placeholder 3"/>
          <p:cNvSpPr>
            <a:spLocks noGrp="1"/>
          </p:cNvSpPr>
          <p:nvPr>
            <p:ph type="sldNum" sz="quarter" idx="4"/>
          </p:nvPr>
        </p:nvSpPr>
        <p:spPr/>
        <p:txBody>
          <a:bodyPr/>
          <a:lstStyle/>
          <a:p>
            <a:fld id="{D8EBC6CF-16CA-46A0-BD95-D4B5553FB128}" type="slidenum">
              <a:rPr lang="en-US" smtClean="0"/>
              <a:pPr/>
              <a:t>39</a:t>
            </a:fld>
            <a:endParaRPr lang="en-US" dirty="0"/>
          </a:p>
        </p:txBody>
      </p:sp>
      <p:cxnSp>
        <p:nvCxnSpPr>
          <p:cNvPr id="5" name="Straight Connector 4"/>
          <p:cNvCxnSpPr/>
          <p:nvPr/>
        </p:nvCxnSpPr>
        <p:spPr bwMode="auto">
          <a:xfrm flipH="1">
            <a:off x="2058512" y="1618288"/>
            <a:ext cx="953084" cy="2133600"/>
          </a:xfrm>
          <a:prstGeom prst="line">
            <a:avLst/>
          </a:prstGeom>
          <a:noFill/>
          <a:ln w="19050" cap="flat" cmpd="sng" algn="ctr">
            <a:solidFill>
              <a:srgbClr val="000099"/>
            </a:solidFill>
            <a:prstDash val="dash"/>
            <a:round/>
            <a:headEnd type="none" w="med" len="med"/>
            <a:tailEnd type="none" w="med" len="med"/>
          </a:ln>
          <a:effectLst/>
        </p:spPr>
      </p:cxnSp>
      <p:sp>
        <p:nvSpPr>
          <p:cNvPr id="6" name="Oval 5"/>
          <p:cNvSpPr/>
          <p:nvPr/>
        </p:nvSpPr>
        <p:spPr bwMode="auto">
          <a:xfrm rot="3747085">
            <a:off x="1930842" y="2843513"/>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7" name="Oval 6"/>
          <p:cNvSpPr/>
          <p:nvPr/>
        </p:nvSpPr>
        <p:spPr bwMode="auto">
          <a:xfrm rot="3747085">
            <a:off x="2082454" y="2336059"/>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 name="Oval 7"/>
          <p:cNvSpPr/>
          <p:nvPr/>
        </p:nvSpPr>
        <p:spPr bwMode="auto">
          <a:xfrm rot="3747085">
            <a:off x="2442424" y="2504683"/>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 name="Oval 8"/>
          <p:cNvSpPr/>
          <p:nvPr/>
        </p:nvSpPr>
        <p:spPr bwMode="auto">
          <a:xfrm rot="3747085">
            <a:off x="2313827" y="3401659"/>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0" name="Oval 9"/>
          <p:cNvSpPr/>
          <p:nvPr/>
        </p:nvSpPr>
        <p:spPr bwMode="auto">
          <a:xfrm rot="3747085">
            <a:off x="1728965" y="2657418"/>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1" name="Oval 10"/>
          <p:cNvSpPr/>
          <p:nvPr/>
        </p:nvSpPr>
        <p:spPr bwMode="auto">
          <a:xfrm rot="3747085">
            <a:off x="1880577" y="1976719"/>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2" name="Oval 11"/>
          <p:cNvSpPr/>
          <p:nvPr/>
        </p:nvSpPr>
        <p:spPr bwMode="auto">
          <a:xfrm rot="3747085">
            <a:off x="2134638" y="2832596"/>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3" name="Oval 12"/>
          <p:cNvSpPr/>
          <p:nvPr/>
        </p:nvSpPr>
        <p:spPr bwMode="auto">
          <a:xfrm rot="3747085">
            <a:off x="1772502" y="3218766"/>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4" name="Oval 13"/>
          <p:cNvSpPr/>
          <p:nvPr/>
        </p:nvSpPr>
        <p:spPr bwMode="auto">
          <a:xfrm rot="3747085">
            <a:off x="1669233" y="2204041"/>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6" name="Oval 15"/>
          <p:cNvSpPr/>
          <p:nvPr/>
        </p:nvSpPr>
        <p:spPr bwMode="auto">
          <a:xfrm rot="3747085">
            <a:off x="2556373" y="2253387"/>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7" name="Oval 16"/>
          <p:cNvSpPr/>
          <p:nvPr/>
        </p:nvSpPr>
        <p:spPr bwMode="auto">
          <a:xfrm rot="3747085">
            <a:off x="3391268" y="207541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8" name="Oval 17"/>
          <p:cNvSpPr/>
          <p:nvPr/>
        </p:nvSpPr>
        <p:spPr bwMode="auto">
          <a:xfrm rot="3747085">
            <a:off x="2904033" y="2105349"/>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9" name="Oval 18"/>
          <p:cNvSpPr/>
          <p:nvPr/>
        </p:nvSpPr>
        <p:spPr bwMode="auto">
          <a:xfrm rot="3747085">
            <a:off x="3352551" y="3127232"/>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0" name="Oval 19"/>
          <p:cNvSpPr/>
          <p:nvPr/>
        </p:nvSpPr>
        <p:spPr bwMode="auto">
          <a:xfrm rot="3747085">
            <a:off x="3185335" y="2648512"/>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1" name="Oval 20"/>
          <p:cNvSpPr/>
          <p:nvPr/>
        </p:nvSpPr>
        <p:spPr bwMode="auto">
          <a:xfrm rot="3747085">
            <a:off x="2867707" y="252070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2" name="Oval 21"/>
          <p:cNvSpPr/>
          <p:nvPr/>
        </p:nvSpPr>
        <p:spPr bwMode="auto">
          <a:xfrm rot="3747085">
            <a:off x="2771924" y="2889721"/>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3" name="Oval 22"/>
          <p:cNvSpPr/>
          <p:nvPr/>
        </p:nvSpPr>
        <p:spPr bwMode="auto">
          <a:xfrm rot="3747085">
            <a:off x="3118330" y="2348715"/>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4" name="Oval 23"/>
          <p:cNvSpPr/>
          <p:nvPr/>
        </p:nvSpPr>
        <p:spPr bwMode="auto">
          <a:xfrm rot="3747085">
            <a:off x="2794246" y="3178883"/>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5" name="Oval 24"/>
          <p:cNvSpPr/>
          <p:nvPr/>
        </p:nvSpPr>
        <p:spPr bwMode="auto">
          <a:xfrm rot="3747085">
            <a:off x="3118331" y="2889721"/>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26" name="Oval 25"/>
          <p:cNvSpPr/>
          <p:nvPr/>
        </p:nvSpPr>
        <p:spPr bwMode="auto">
          <a:xfrm rot="3747085">
            <a:off x="2541115" y="3028541"/>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cxnSp>
        <p:nvCxnSpPr>
          <p:cNvPr id="32" name="Straight Connector 31"/>
          <p:cNvCxnSpPr/>
          <p:nvPr/>
        </p:nvCxnSpPr>
        <p:spPr bwMode="auto">
          <a:xfrm flipH="1">
            <a:off x="2058512" y="1483889"/>
            <a:ext cx="583784" cy="2267999"/>
          </a:xfrm>
          <a:prstGeom prst="line">
            <a:avLst/>
          </a:prstGeom>
          <a:noFill/>
          <a:ln w="19050" cap="flat" cmpd="sng" algn="ctr">
            <a:solidFill>
              <a:srgbClr val="000099"/>
            </a:solidFill>
            <a:prstDash val="dash"/>
            <a:round/>
            <a:headEnd type="none" w="med" len="med"/>
            <a:tailEnd type="none" w="med" len="med"/>
          </a:ln>
          <a:effectLst/>
        </p:spPr>
      </p:cxnSp>
      <p:cxnSp>
        <p:nvCxnSpPr>
          <p:cNvPr id="35" name="Straight Connector 34"/>
          <p:cNvCxnSpPr/>
          <p:nvPr/>
        </p:nvCxnSpPr>
        <p:spPr bwMode="auto">
          <a:xfrm>
            <a:off x="2220560" y="1407689"/>
            <a:ext cx="258440" cy="2496599"/>
          </a:xfrm>
          <a:prstGeom prst="line">
            <a:avLst/>
          </a:prstGeom>
          <a:noFill/>
          <a:ln w="19050" cap="flat" cmpd="sng" algn="ctr">
            <a:solidFill>
              <a:srgbClr val="000099"/>
            </a:solidFill>
            <a:prstDash val="dash"/>
            <a:round/>
            <a:headEnd type="none" w="med" len="med"/>
            <a:tailEnd type="none" w="med" len="med"/>
          </a:ln>
          <a:effectLst/>
        </p:spPr>
      </p:cxnSp>
      <p:sp>
        <p:nvSpPr>
          <p:cNvPr id="39" name="TextBox 38"/>
          <p:cNvSpPr txBox="1"/>
          <p:nvPr/>
        </p:nvSpPr>
        <p:spPr>
          <a:xfrm>
            <a:off x="4171064" y="1066800"/>
            <a:ext cx="4896736" cy="1631216"/>
          </a:xfrm>
          <a:prstGeom prst="rect">
            <a:avLst/>
          </a:prstGeom>
          <a:noFill/>
        </p:spPr>
        <p:txBody>
          <a:bodyPr wrap="square" rtlCol="0">
            <a:spAutoFit/>
          </a:bodyPr>
          <a:lstStyle/>
          <a:p>
            <a:pPr marL="227013" indent="-227013">
              <a:buNone/>
            </a:pPr>
            <a:r>
              <a:rPr lang="en-US" sz="2000" dirty="0" smtClean="0"/>
              <a:t>How to move the boundary for a misclassified example?</a:t>
            </a:r>
          </a:p>
          <a:p>
            <a:pPr marL="227013" indent="-227013">
              <a:buNone/>
            </a:pPr>
            <a:r>
              <a:rPr lang="en-US" sz="2000" dirty="0" smtClean="0"/>
              <a:t>How much to move it?</a:t>
            </a:r>
          </a:p>
          <a:p>
            <a:pPr marL="227013" indent="-227013">
              <a:buNone/>
            </a:pPr>
            <a:endParaRPr lang="en-US" sz="2000" dirty="0"/>
          </a:p>
          <a:p>
            <a:pPr marL="227013" indent="-227013">
              <a:buNone/>
            </a:pPr>
            <a:r>
              <a:rPr lang="en-US" sz="2000" dirty="0" smtClean="0"/>
              <a:t>Update rule:</a:t>
            </a:r>
            <a:endParaRPr lang="en-US" sz="2000" dirty="0"/>
          </a:p>
        </p:txBody>
      </p:sp>
      <mc:AlternateContent xmlns:mc="http://schemas.openxmlformats.org/markup-compatibility/2006" xmlns:a14="http://schemas.microsoft.com/office/drawing/2010/main">
        <mc:Choice Requires="a14">
          <p:sp>
            <p:nvSpPr>
              <p:cNvPr id="40" name="Content Placeholder 5"/>
              <p:cNvSpPr txBox="1">
                <a:spLocks/>
              </p:cNvSpPr>
              <p:nvPr/>
            </p:nvSpPr>
            <p:spPr bwMode="auto">
              <a:xfrm>
                <a:off x="4688030" y="2762053"/>
                <a:ext cx="2362763" cy="461665"/>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lvl="1" indent="0">
                  <a:buFontTx/>
                  <a:buNone/>
                </a:pPr>
                <a14:m>
                  <m:oMathPara xmlns:m="http://schemas.openxmlformats.org/officeDocument/2006/math">
                    <m:oMathParaPr>
                      <m:jc m:val="centerGroup"/>
                    </m:oMathParaPr>
                    <m:oMath xmlns:m="http://schemas.openxmlformats.org/officeDocument/2006/math">
                      <m:r>
                        <a:rPr lang="en-US" sz="2400" b="1" i="1" kern="0" smtClean="0">
                          <a:latin typeface="Cambria Math"/>
                          <a:ea typeface="Cambria Math"/>
                        </a:rPr>
                        <m:t>𝒘</m:t>
                      </m:r>
                      <m:r>
                        <a:rPr lang="en-US" sz="2400" b="1" i="1" kern="0" smtClean="0">
                          <a:latin typeface="Cambria Math"/>
                          <a:ea typeface="Cambria Math"/>
                        </a:rPr>
                        <m:t>′=</m:t>
                      </m:r>
                      <m:r>
                        <a:rPr lang="en-US" sz="2400" b="1" i="1" kern="0" smtClean="0">
                          <a:latin typeface="Cambria Math"/>
                          <a:ea typeface="Cambria Math"/>
                        </a:rPr>
                        <m:t>𝒘</m:t>
                      </m:r>
                      <m:r>
                        <a:rPr lang="en-US" sz="2400" b="1" i="1" kern="0" smtClean="0">
                          <a:latin typeface="Cambria Math"/>
                          <a:ea typeface="Cambria Math"/>
                        </a:rPr>
                        <m:t>+ </m:t>
                      </m:r>
                      <m:r>
                        <a:rPr lang="en-US" sz="2400" b="0" i="1" kern="0" smtClean="0">
                          <a:latin typeface="Cambria Math"/>
                          <a:ea typeface="Cambria Math"/>
                        </a:rPr>
                        <m:t>𝜂</m:t>
                      </m:r>
                      <m:sSub>
                        <m:sSubPr>
                          <m:ctrlPr>
                            <a:rPr lang="en-US" sz="2400" b="1" i="1" kern="0" smtClean="0">
                              <a:latin typeface="Cambria Math" panose="02040503050406030204" pitchFamily="18" charset="0"/>
                              <a:ea typeface="Cambria Math"/>
                            </a:rPr>
                          </m:ctrlPr>
                        </m:sSubPr>
                        <m:e>
                          <m:sSub>
                            <m:sSubPr>
                              <m:ctrlPr>
                                <a:rPr lang="en-US" sz="2400" b="1" i="1" kern="0" smtClean="0">
                                  <a:latin typeface="Cambria Math" panose="02040503050406030204" pitchFamily="18" charset="0"/>
                                  <a:ea typeface="Cambria Math"/>
                                </a:rPr>
                              </m:ctrlPr>
                            </m:sSubPr>
                            <m:e>
                              <m:r>
                                <a:rPr lang="en-US" sz="2400" i="1" kern="0">
                                  <a:latin typeface="Cambria Math"/>
                                  <a:ea typeface="Cambria Math"/>
                                </a:rPr>
                                <m:t>𝑦</m:t>
                              </m:r>
                            </m:e>
                            <m:sub>
                              <m:r>
                                <a:rPr lang="en-US" sz="2400" b="0" i="1" kern="0" smtClean="0">
                                  <a:latin typeface="Cambria Math"/>
                                  <a:ea typeface="Cambria Math"/>
                                </a:rPr>
                                <m:t>𝑖</m:t>
                              </m:r>
                            </m:sub>
                          </m:sSub>
                          <m:r>
                            <a:rPr lang="en-US" sz="2400" b="1" i="1" kern="0" smtClean="0">
                              <a:latin typeface="Cambria Math"/>
                              <a:ea typeface="Cambria Math"/>
                            </a:rPr>
                            <m:t>𝒙</m:t>
                          </m:r>
                        </m:e>
                        <m:sub>
                          <m:r>
                            <a:rPr lang="en-US" sz="2400" b="1" i="1" kern="0" smtClean="0">
                              <a:latin typeface="Cambria Math"/>
                              <a:ea typeface="Cambria Math"/>
                            </a:rPr>
                            <m:t>𝒊</m:t>
                          </m:r>
                        </m:sub>
                      </m:sSub>
                    </m:oMath>
                  </m:oMathPara>
                </a14:m>
                <a:endParaRPr lang="en-US" sz="2400" b="1" kern="0" dirty="0" smtClean="0"/>
              </a:p>
            </p:txBody>
          </p:sp>
        </mc:Choice>
        <mc:Fallback xmlns="">
          <p:sp>
            <p:nvSpPr>
              <p:cNvPr id="40" name="Content Placeholder 5"/>
              <p:cNvSpPr txBox="1">
                <a:spLocks noRot="1" noChangeAspect="1" noMove="1" noResize="1" noEditPoints="1" noAdjustHandles="1" noChangeArrowheads="1" noChangeShapeType="1" noTextEdit="1"/>
              </p:cNvSpPr>
              <p:nvPr/>
            </p:nvSpPr>
            <p:spPr bwMode="auto">
              <a:xfrm>
                <a:off x="4688030" y="2762053"/>
                <a:ext cx="2362763" cy="461665"/>
              </a:xfrm>
              <a:prstGeom prst="rect">
                <a:avLst/>
              </a:prstGeom>
              <a:blipFill rotWithShape="1">
                <a:blip r:embed="rId5"/>
                <a:stretch>
                  <a:fillRect b="-10526"/>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856863" y="3429808"/>
                <a:ext cx="2076531" cy="369332"/>
              </a:xfrm>
              <a:prstGeom prst="rect">
                <a:avLst/>
              </a:prstGeom>
            </p:spPr>
            <p:txBody>
              <a:bodyPr wrap="none">
                <a:spAutoFit/>
              </a:bodyPr>
              <a:lstStyle/>
              <a:p>
                <a14:m>
                  <m:oMath xmlns:m="http://schemas.openxmlformats.org/officeDocument/2006/math">
                    <m:r>
                      <a:rPr lang="en-US" i="1" kern="0" smtClean="0">
                        <a:latin typeface="Cambria Math"/>
                        <a:ea typeface="Cambria Math"/>
                      </a:rPr>
                      <m:t>𝜂</m:t>
                    </m:r>
                    <m:r>
                      <a:rPr lang="en-US" b="0" i="1" kern="0" smtClean="0">
                        <a:latin typeface="Cambria Math"/>
                        <a:ea typeface="Cambria Math"/>
                      </a:rPr>
                      <m:t> </m:t>
                    </m:r>
                  </m:oMath>
                </a14:m>
                <a:r>
                  <a:rPr lang="en-US" dirty="0" smtClean="0"/>
                  <a:t>is the learning rate</a:t>
                </a:r>
                <a:endParaRPr lang="en-US" dirty="0"/>
              </a:p>
            </p:txBody>
          </p:sp>
        </mc:Choice>
        <mc:Fallback xmlns="">
          <p:sp>
            <p:nvSpPr>
              <p:cNvPr id="41" name="Rectangle 40"/>
              <p:cNvSpPr>
                <a:spLocks noRot="1" noChangeAspect="1" noMove="1" noResize="1" noEditPoints="1" noAdjustHandles="1" noChangeArrowheads="1" noChangeShapeType="1" noTextEdit="1"/>
              </p:cNvSpPr>
              <p:nvPr/>
            </p:nvSpPr>
            <p:spPr>
              <a:xfrm>
                <a:off x="4856863" y="3429808"/>
                <a:ext cx="2076531" cy="369332"/>
              </a:xfrm>
              <a:prstGeom prst="rect">
                <a:avLst/>
              </a:prstGeom>
              <a:blipFill rotWithShape="1">
                <a:blip r:embed="rId6"/>
                <a:stretch>
                  <a:fillRect t="-8333" r="-205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4856863" y="3794724"/>
                <a:ext cx="12301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kern="0" smtClean="0">
                          <a:latin typeface="Cambria Math"/>
                          <a:ea typeface="Cambria Math"/>
                        </a:rPr>
                        <m:t>0&lt;</m:t>
                      </m:r>
                      <m:r>
                        <a:rPr lang="en-US" i="1" kern="0">
                          <a:latin typeface="Cambria Math"/>
                          <a:ea typeface="Cambria Math"/>
                        </a:rPr>
                        <m:t>𝜂</m:t>
                      </m:r>
                      <m:r>
                        <a:rPr lang="en-US" i="1" kern="0" smtClean="0">
                          <a:latin typeface="Cambria Math"/>
                          <a:ea typeface="Cambria Math"/>
                        </a:rPr>
                        <m:t>≤</m:t>
                      </m:r>
                      <m:r>
                        <a:rPr lang="en-US" b="0" i="1" kern="0" smtClean="0">
                          <a:latin typeface="Cambria Math"/>
                          <a:ea typeface="Cambria Math"/>
                        </a:rPr>
                        <m:t>1</m:t>
                      </m:r>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4856863" y="3794724"/>
                <a:ext cx="1230145" cy="369332"/>
              </a:xfrm>
              <a:prstGeom prst="rect">
                <a:avLst/>
              </a:prstGeom>
              <a:blipFill rotWithShape="1">
                <a:blip r:embed="rId7"/>
                <a:stretch>
                  <a:fillRect b="-6557"/>
                </a:stretch>
              </a:blipFill>
            </p:spPr>
            <p:txBody>
              <a:bodyPr/>
              <a:lstStyle/>
              <a:p>
                <a:r>
                  <a:rPr lang="en-US">
                    <a:noFill/>
                  </a:rPr>
                  <a:t> </a:t>
                </a:r>
              </a:p>
            </p:txBody>
          </p:sp>
        </mc:Fallback>
      </mc:AlternateContent>
      <p:sp>
        <p:nvSpPr>
          <p:cNvPr id="46" name="Oval 45"/>
          <p:cNvSpPr/>
          <p:nvPr/>
        </p:nvSpPr>
        <p:spPr bwMode="auto">
          <a:xfrm rot="3747085">
            <a:off x="1763791" y="5265133"/>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grpSp>
        <p:nvGrpSpPr>
          <p:cNvPr id="68" name="Group 67"/>
          <p:cNvGrpSpPr/>
          <p:nvPr/>
        </p:nvGrpSpPr>
        <p:grpSpPr>
          <a:xfrm>
            <a:off x="990600" y="4737169"/>
            <a:ext cx="3019595" cy="1367339"/>
            <a:chOff x="1613121" y="4737169"/>
            <a:chExt cx="3019595" cy="1367339"/>
          </a:xfrm>
        </p:grpSpPr>
        <p:sp>
          <p:nvSpPr>
            <p:cNvPr id="44" name="Oval 43"/>
            <p:cNvSpPr/>
            <p:nvPr/>
          </p:nvSpPr>
          <p:spPr bwMode="auto">
            <a:xfrm rot="3747085">
              <a:off x="1874730" y="5603963"/>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5" name="Oval 44"/>
            <p:cNvSpPr/>
            <p:nvPr/>
          </p:nvSpPr>
          <p:spPr bwMode="auto">
            <a:xfrm rot="3747085">
              <a:off x="2026342" y="5096509"/>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7" name="Oval 46"/>
            <p:cNvSpPr/>
            <p:nvPr/>
          </p:nvSpPr>
          <p:spPr bwMode="auto">
            <a:xfrm rot="3747085">
              <a:off x="2015170" y="6031356"/>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8" name="Oval 47"/>
            <p:cNvSpPr/>
            <p:nvPr/>
          </p:nvSpPr>
          <p:spPr bwMode="auto">
            <a:xfrm rot="3747085">
              <a:off x="1672853" y="5417868"/>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49" name="Oval 48"/>
            <p:cNvSpPr/>
            <p:nvPr/>
          </p:nvSpPr>
          <p:spPr bwMode="auto">
            <a:xfrm rot="3747085">
              <a:off x="1824465" y="4737169"/>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0" name="Oval 49"/>
            <p:cNvSpPr/>
            <p:nvPr/>
          </p:nvSpPr>
          <p:spPr bwMode="auto">
            <a:xfrm rot="3747085">
              <a:off x="2078526" y="5593046"/>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1" name="Oval 50"/>
            <p:cNvSpPr/>
            <p:nvPr/>
          </p:nvSpPr>
          <p:spPr bwMode="auto">
            <a:xfrm rot="3747085">
              <a:off x="1716390" y="5979216"/>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2" name="Oval 51"/>
            <p:cNvSpPr/>
            <p:nvPr/>
          </p:nvSpPr>
          <p:spPr bwMode="auto">
            <a:xfrm rot="3747085">
              <a:off x="1613121" y="4964491"/>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grpSp>
          <p:nvGrpSpPr>
            <p:cNvPr id="53" name="Group 52"/>
            <p:cNvGrpSpPr/>
            <p:nvPr/>
          </p:nvGrpSpPr>
          <p:grpSpPr>
            <a:xfrm>
              <a:off x="3709411" y="4835860"/>
              <a:ext cx="923305" cy="1176625"/>
              <a:chOff x="3415720" y="2930861"/>
              <a:chExt cx="923305" cy="1176625"/>
            </a:xfrm>
          </p:grpSpPr>
          <p:sp>
            <p:nvSpPr>
              <p:cNvPr id="54" name="Oval 53"/>
              <p:cNvSpPr/>
              <p:nvPr/>
            </p:nvSpPr>
            <p:spPr bwMode="auto">
              <a:xfrm rot="3747085">
                <a:off x="3430978" y="310883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5" name="Oval 54"/>
              <p:cNvSpPr/>
              <p:nvPr/>
            </p:nvSpPr>
            <p:spPr bwMode="auto">
              <a:xfrm rot="3747085">
                <a:off x="4265873" y="2930861"/>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6" name="Oval 55"/>
              <p:cNvSpPr/>
              <p:nvPr/>
            </p:nvSpPr>
            <p:spPr bwMode="auto">
              <a:xfrm rot="3747085">
                <a:off x="3778638" y="296080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7" name="Oval 56"/>
              <p:cNvSpPr/>
              <p:nvPr/>
            </p:nvSpPr>
            <p:spPr bwMode="auto">
              <a:xfrm rot="3747085">
                <a:off x="4227156" y="3982683"/>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8" name="Oval 57"/>
              <p:cNvSpPr/>
              <p:nvPr/>
            </p:nvSpPr>
            <p:spPr bwMode="auto">
              <a:xfrm rot="3747085">
                <a:off x="4059940" y="3503963"/>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59" name="Oval 58"/>
              <p:cNvSpPr/>
              <p:nvPr/>
            </p:nvSpPr>
            <p:spPr bwMode="auto">
              <a:xfrm rot="3747085">
                <a:off x="3742312" y="3376155"/>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60" name="Oval 59"/>
              <p:cNvSpPr/>
              <p:nvPr/>
            </p:nvSpPr>
            <p:spPr bwMode="auto">
              <a:xfrm rot="3747085">
                <a:off x="3646529" y="3745172"/>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61" name="Oval 60"/>
              <p:cNvSpPr/>
              <p:nvPr/>
            </p:nvSpPr>
            <p:spPr bwMode="auto">
              <a:xfrm rot="3747085">
                <a:off x="3992935" y="3204166"/>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62" name="Oval 61"/>
              <p:cNvSpPr/>
              <p:nvPr/>
            </p:nvSpPr>
            <p:spPr bwMode="auto">
              <a:xfrm rot="3747085">
                <a:off x="3668851" y="4034334"/>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63" name="Oval 62"/>
              <p:cNvSpPr/>
              <p:nvPr/>
            </p:nvSpPr>
            <p:spPr bwMode="auto">
              <a:xfrm rot="3747085">
                <a:off x="3992936" y="3745172"/>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64" name="Oval 63"/>
              <p:cNvSpPr/>
              <p:nvPr/>
            </p:nvSpPr>
            <p:spPr bwMode="auto">
              <a:xfrm rot="3747085">
                <a:off x="3415720" y="3883992"/>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grpSp>
      </p:grpSp>
      <p:cxnSp>
        <p:nvCxnSpPr>
          <p:cNvPr id="65" name="Straight Connector 64"/>
          <p:cNvCxnSpPr/>
          <p:nvPr/>
        </p:nvCxnSpPr>
        <p:spPr bwMode="auto">
          <a:xfrm rot="3747085">
            <a:off x="1335128" y="4908800"/>
            <a:ext cx="2107894" cy="1089670"/>
          </a:xfrm>
          <a:prstGeom prst="line">
            <a:avLst/>
          </a:prstGeom>
          <a:noFill/>
          <a:ln w="19050" cap="flat" cmpd="sng" algn="ctr">
            <a:solidFill>
              <a:srgbClr val="000099"/>
            </a:solidFill>
            <a:prstDash val="dash"/>
            <a:round/>
            <a:headEnd type="none" w="med" len="med"/>
            <a:tailEnd type="none" w="med" len="med"/>
          </a:ln>
          <a:effectLst/>
        </p:spPr>
      </p:cxnSp>
      <p:sp>
        <p:nvSpPr>
          <p:cNvPr id="69" name="TextBox 68"/>
          <p:cNvSpPr txBox="1"/>
          <p:nvPr/>
        </p:nvSpPr>
        <p:spPr>
          <a:xfrm>
            <a:off x="4572000" y="4267200"/>
            <a:ext cx="4379770" cy="2400657"/>
          </a:xfrm>
          <a:prstGeom prst="rect">
            <a:avLst/>
          </a:prstGeom>
          <a:noFill/>
        </p:spPr>
        <p:txBody>
          <a:bodyPr wrap="square" rtlCol="0">
            <a:spAutoFit/>
          </a:bodyPr>
          <a:lstStyle/>
          <a:p>
            <a:pPr>
              <a:spcAft>
                <a:spcPts val="1200"/>
              </a:spcAft>
              <a:buNone/>
            </a:pPr>
            <a:r>
              <a:rPr lang="en-US" sz="2000" dirty="0" smtClean="0"/>
              <a:t>Iterate through the training examples (each pass over the data is called an epoch) until </a:t>
            </a:r>
            <a:r>
              <a:rPr lang="en-US" sz="2000" dirty="0" smtClean="0">
                <a:solidFill>
                  <a:srgbClr val="000099"/>
                </a:solidFill>
              </a:rPr>
              <a:t>all examples </a:t>
            </a:r>
            <a:r>
              <a:rPr lang="en-US" sz="2000" dirty="0" smtClean="0"/>
              <a:t>are correctly classified</a:t>
            </a:r>
          </a:p>
          <a:p>
            <a:pPr>
              <a:spcAft>
                <a:spcPts val="1200"/>
              </a:spcAft>
              <a:buNone/>
            </a:pPr>
            <a:r>
              <a:rPr lang="en-US" sz="2000" dirty="0" smtClean="0"/>
              <a:t>Guaranteed to converge </a:t>
            </a:r>
            <a:r>
              <a:rPr lang="en-US" sz="2000" dirty="0" smtClean="0">
                <a:solidFill>
                  <a:srgbClr val="000099"/>
                </a:solidFill>
              </a:rPr>
              <a:t>if the training data is linearly separable</a:t>
            </a:r>
            <a:r>
              <a:rPr lang="en-US" sz="2000" dirty="0"/>
              <a:t> </a:t>
            </a:r>
            <a:r>
              <a:rPr lang="en-US" sz="2000" dirty="0" smtClean="0"/>
              <a:t>– but won’t converge otherwise</a:t>
            </a:r>
          </a:p>
        </p:txBody>
      </p:sp>
      <p:pic>
        <p:nvPicPr>
          <p:cNvPr id="27" name="Audio 2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86800" y="6400800"/>
            <a:ext cx="304800" cy="304800"/>
          </a:xfrm>
          <a:prstGeom prst="rect">
            <a:avLst/>
          </a:prstGeom>
        </p:spPr>
      </p:pic>
    </p:spTree>
    <p:custDataLst>
      <p:tags r:id="rId1"/>
    </p:custDataLst>
    <p:extLst>
      <p:ext uri="{BB962C8B-B14F-4D97-AF65-F5344CB8AC3E}">
        <p14:creationId xmlns:p14="http://schemas.microsoft.com/office/powerpoint/2010/main" val="2687697814"/>
      </p:ext>
    </p:extLst>
  </p:cSld>
  <p:clrMapOvr>
    <a:masterClrMapping/>
  </p:clrMapOvr>
  <mc:AlternateContent xmlns:mc="http://schemas.openxmlformats.org/markup-compatibility/2006" xmlns:p14="http://schemas.microsoft.com/office/powerpoint/2010/main">
    <mc:Choice Requires="p14">
      <p:transition spd="slow" p14:dur="2000" advTm="274596"/>
    </mc:Choice>
    <mc:Fallback xmlns="">
      <p:transition spd="slow" advTm="274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300"/>
                                  </p:stCondLst>
                                  <p:childTnLst>
                                    <p:set>
                                      <p:cBhvr>
                                        <p:cTn id="89" dur="1" fill="hold">
                                          <p:stCondLst>
                                            <p:cond delay="0"/>
                                          </p:stCondLst>
                                        </p:cTn>
                                        <p:tgtEl>
                                          <p:spTgt spid="20"/>
                                        </p:tgtEl>
                                        <p:attrNameLst>
                                          <p:attrName>style.visibility</p:attrName>
                                        </p:attrNameLst>
                                      </p:cBhvr>
                                      <p:to>
                                        <p:strVal val="visible"/>
                                      </p:to>
                                    </p:set>
                                  </p:childTnLst>
                                </p:cTn>
                              </p:par>
                            </p:childTnLst>
                          </p:cTn>
                        </p:par>
                        <p:par>
                          <p:cTn id="90" fill="hold">
                            <p:stCondLst>
                              <p:cond delay="300"/>
                            </p:stCondLst>
                            <p:childTnLst>
                              <p:par>
                                <p:cTn id="91" presetID="1" presetClass="entr" presetSubtype="0" fill="hold" grpId="0" nodeType="afterEffect">
                                  <p:stCondLst>
                                    <p:cond delay="200"/>
                                  </p:stCondLst>
                                  <p:childTnLst>
                                    <p:set>
                                      <p:cBhvr>
                                        <p:cTn id="92" dur="1" fill="hold">
                                          <p:stCondLst>
                                            <p:cond delay="0"/>
                                          </p:stCondLst>
                                        </p:cTn>
                                        <p:tgtEl>
                                          <p:spTgt spid="23"/>
                                        </p:tgtEl>
                                        <p:attrNameLst>
                                          <p:attrName>style.visibility</p:attrName>
                                        </p:attrNameLst>
                                      </p:cBhvr>
                                      <p:to>
                                        <p:strVal val="visible"/>
                                      </p:to>
                                    </p:set>
                                  </p:childTnLst>
                                </p:cTn>
                              </p:par>
                            </p:childTnLst>
                          </p:cTn>
                        </p:par>
                        <p:par>
                          <p:cTn id="93" fill="hold">
                            <p:stCondLst>
                              <p:cond delay="500"/>
                            </p:stCondLst>
                            <p:childTnLst>
                              <p:par>
                                <p:cTn id="94" presetID="1" presetClass="entr" presetSubtype="0" fill="hold" grpId="0" nodeType="afterEffect">
                                  <p:stCondLst>
                                    <p:cond delay="200"/>
                                  </p:stCondLst>
                                  <p:childTnLst>
                                    <p:set>
                                      <p:cBhvr>
                                        <p:cTn id="95" dur="1" fill="hold">
                                          <p:stCondLst>
                                            <p:cond delay="0"/>
                                          </p:stCondLst>
                                        </p:cTn>
                                        <p:tgtEl>
                                          <p:spTgt spid="2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68"/>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65"/>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2.77778E-7 1.11111E-6 L -0.02917 1.11111E-6 " pathEditMode="relative" rAng="0" ptsTypes="AA">
                                      <p:cBhvr>
                                        <p:cTn id="111" dur="2000" fill="hold"/>
                                        <p:tgtEl>
                                          <p:spTgt spid="65"/>
                                        </p:tgtEl>
                                        <p:attrNameLst>
                                          <p:attrName>ppt_x</p:attrName>
                                          <p:attrName>ppt_y</p:attrName>
                                        </p:attrNameLst>
                                      </p:cBhvr>
                                      <p:rCtr x="-1458" y="0"/>
                                    </p:animMotion>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9"/>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40"/>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8" fill="hold" display="0">
                  <p:stCondLst>
                    <p:cond delay="indefinite"/>
                  </p:stCondLst>
                  <p:endCondLst>
                    <p:cond evt="onStopAudio" delay="0">
                      <p:tgtEl>
                        <p:sldTgt/>
                      </p:tgtEl>
                    </p:cond>
                  </p:endCondLst>
                </p:cTn>
                <p:tgtEl>
                  <p:spTgt spid="27"/>
                </p:tgtEl>
              </p:cMediaNode>
            </p:audio>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39" grpId="0"/>
      <p:bldP spid="40" grpId="0"/>
      <p:bldP spid="41" grpId="0"/>
      <p:bldP spid="42" grpId="0"/>
      <p:bldP spid="46" grpId="0" animBg="1"/>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bwMode="auto">
          <a:xfrm flipV="1">
            <a:off x="1988100" y="4012224"/>
            <a:ext cx="0" cy="200056"/>
          </a:xfrm>
          <a:prstGeom prst="line">
            <a:avLst/>
          </a:prstGeom>
          <a:no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flipV="1">
            <a:off x="2398348" y="4012224"/>
            <a:ext cx="0" cy="200056"/>
          </a:xfrm>
          <a:prstGeom prst="line">
            <a:avLst/>
          </a:prstGeom>
          <a:no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flipV="1">
            <a:off x="2815555" y="4012224"/>
            <a:ext cx="0" cy="200056"/>
          </a:xfrm>
          <a:prstGeom prst="line">
            <a:avLst/>
          </a:prstGeom>
          <a:noFill/>
          <a:ln w="9525" cap="flat" cmpd="sng" algn="ctr">
            <a:solidFill>
              <a:schemeClr val="tx1"/>
            </a:solidFill>
            <a:prstDash val="solid"/>
            <a:round/>
            <a:headEnd type="none" w="med" len="med"/>
            <a:tailEnd type="none" w="med" len="med"/>
          </a:ln>
          <a:effectLst/>
        </p:spPr>
      </p:cxnSp>
      <p:sp>
        <p:nvSpPr>
          <p:cNvPr id="5" name="Title 4"/>
          <p:cNvSpPr>
            <a:spLocks noGrp="1"/>
          </p:cNvSpPr>
          <p:nvPr>
            <p:ph type="title"/>
          </p:nvPr>
        </p:nvSpPr>
        <p:spPr/>
        <p:txBody>
          <a:bodyPr/>
          <a:lstStyle/>
          <a:p>
            <a:r>
              <a:rPr lang="en-US" dirty="0"/>
              <a:t>Least-squares regression for classification</a:t>
            </a:r>
          </a:p>
        </p:txBody>
      </p:sp>
      <p:sp>
        <p:nvSpPr>
          <p:cNvPr id="4" name="Slide Number Placeholder 3"/>
          <p:cNvSpPr>
            <a:spLocks noGrp="1"/>
          </p:cNvSpPr>
          <p:nvPr>
            <p:ph type="sldNum" sz="quarter" idx="4"/>
          </p:nvPr>
        </p:nvSpPr>
        <p:spPr/>
        <p:txBody>
          <a:bodyPr/>
          <a:lstStyle/>
          <a:p>
            <a:fld id="{D8EBC6CF-16CA-46A0-BD95-D4B5553FB128}" type="slidenum">
              <a:rPr lang="en-US" smtClean="0"/>
              <a:pPr/>
              <a:t>4</a:t>
            </a:fld>
            <a:endParaRPr lang="en-US" dirty="0"/>
          </a:p>
        </p:txBody>
      </p:sp>
      <p:sp>
        <p:nvSpPr>
          <p:cNvPr id="6" name="Oval 5"/>
          <p:cNvSpPr/>
          <p:nvPr/>
        </p:nvSpPr>
        <p:spPr bwMode="auto">
          <a:xfrm rot="3747085">
            <a:off x="2369527" y="4455451"/>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7" name="Oval 6"/>
          <p:cNvSpPr/>
          <p:nvPr/>
        </p:nvSpPr>
        <p:spPr bwMode="auto">
          <a:xfrm rot="3747085">
            <a:off x="2780932" y="4459100"/>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 name="Oval 7"/>
          <p:cNvSpPr/>
          <p:nvPr/>
        </p:nvSpPr>
        <p:spPr bwMode="auto">
          <a:xfrm rot="3747085">
            <a:off x="1960316" y="4460657"/>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9" name="Oval 8"/>
          <p:cNvSpPr/>
          <p:nvPr/>
        </p:nvSpPr>
        <p:spPr bwMode="auto">
          <a:xfrm rot="3747085">
            <a:off x="1579316" y="4463006"/>
            <a:ext cx="73152" cy="7315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0" name="Oval 9"/>
          <p:cNvSpPr/>
          <p:nvPr/>
        </p:nvSpPr>
        <p:spPr bwMode="auto">
          <a:xfrm rot="3747085">
            <a:off x="4781129" y="3705919"/>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1" name="Oval 10"/>
          <p:cNvSpPr/>
          <p:nvPr/>
        </p:nvSpPr>
        <p:spPr bwMode="auto">
          <a:xfrm rot="3747085">
            <a:off x="3962493" y="3704628"/>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2" name="Oval 11"/>
          <p:cNvSpPr/>
          <p:nvPr/>
        </p:nvSpPr>
        <p:spPr bwMode="auto">
          <a:xfrm rot="3747085">
            <a:off x="4370535" y="3704230"/>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13" name="Oval 12"/>
          <p:cNvSpPr/>
          <p:nvPr/>
        </p:nvSpPr>
        <p:spPr bwMode="auto">
          <a:xfrm rot="3747085">
            <a:off x="3553138" y="3702887"/>
            <a:ext cx="73152" cy="73152"/>
          </a:xfrm>
          <a:prstGeom prst="ellipse">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cxnSp>
        <p:nvCxnSpPr>
          <p:cNvPr id="14" name="Straight Connector 13"/>
          <p:cNvCxnSpPr/>
          <p:nvPr/>
        </p:nvCxnSpPr>
        <p:spPr bwMode="auto">
          <a:xfrm flipH="1">
            <a:off x="1405356" y="3458497"/>
            <a:ext cx="3712334" cy="1258529"/>
          </a:xfrm>
          <a:prstGeom prst="line">
            <a:avLst/>
          </a:prstGeom>
          <a:noFill/>
          <a:ln w="19050" cap="flat" cmpd="sng" algn="ctr">
            <a:solidFill>
              <a:srgbClr val="000099"/>
            </a:solidFill>
            <a:prstDash val="dash"/>
            <a:round/>
            <a:headEnd type="none" w="med" len="med"/>
            <a:tailEnd type="none" w="med" len="med"/>
          </a:ln>
          <a:effectLst/>
        </p:spPr>
      </p:cxnSp>
      <p:cxnSp>
        <p:nvCxnSpPr>
          <p:cNvPr id="15" name="Straight Arrow Connector 14"/>
          <p:cNvCxnSpPr/>
          <p:nvPr/>
        </p:nvCxnSpPr>
        <p:spPr bwMode="auto">
          <a:xfrm>
            <a:off x="1380220" y="4114538"/>
            <a:ext cx="4953000" cy="0"/>
          </a:xfrm>
          <a:prstGeom prst="straightConnector1">
            <a:avLst/>
          </a:prstGeom>
          <a:noFill/>
          <a:ln w="127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V="1">
            <a:off x="1608820" y="2590800"/>
            <a:ext cx="0" cy="2895600"/>
          </a:xfrm>
          <a:prstGeom prst="straightConnector1">
            <a:avLst/>
          </a:prstGeom>
          <a:noFill/>
          <a:ln w="127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a:off x="1380220" y="4489614"/>
            <a:ext cx="4953000" cy="0"/>
          </a:xfrm>
          <a:prstGeom prst="straightConnector1">
            <a:avLst/>
          </a:prstGeom>
          <a:noFill/>
          <a:ln w="9525" cap="flat" cmpd="sng" algn="ctr">
            <a:solidFill>
              <a:schemeClr val="tx1"/>
            </a:solidFill>
            <a:prstDash val="sysDot"/>
            <a:round/>
            <a:headEnd type="none" w="med" len="med"/>
            <a:tailEnd type="none" w="med" len="med"/>
          </a:ln>
          <a:effectLst/>
        </p:spPr>
      </p:cxnSp>
      <p:cxnSp>
        <p:nvCxnSpPr>
          <p:cNvPr id="18" name="Straight Arrow Connector 17"/>
          <p:cNvCxnSpPr/>
          <p:nvPr/>
        </p:nvCxnSpPr>
        <p:spPr bwMode="auto">
          <a:xfrm>
            <a:off x="1380220" y="3739462"/>
            <a:ext cx="4953000" cy="0"/>
          </a:xfrm>
          <a:prstGeom prst="straightConnector1">
            <a:avLst/>
          </a:prstGeom>
          <a:noFill/>
          <a:ln w="9525" cap="flat" cmpd="sng" algn="ctr">
            <a:solidFill>
              <a:schemeClr val="tx1"/>
            </a:solidFill>
            <a:prstDash val="sysDot"/>
            <a:round/>
            <a:headEnd type="none" w="med" len="med"/>
            <a:tailEnd type="none" w="med" len="med"/>
          </a:ln>
          <a:effectLst/>
        </p:spPr>
      </p:cxnSp>
      <p:sp>
        <p:nvSpPr>
          <p:cNvPr id="19" name="TextBox 18"/>
          <p:cNvSpPr txBox="1"/>
          <p:nvPr/>
        </p:nvSpPr>
        <p:spPr>
          <a:xfrm>
            <a:off x="1143744" y="3610184"/>
            <a:ext cx="261610" cy="276999"/>
          </a:xfrm>
          <a:prstGeom prst="rect">
            <a:avLst/>
          </a:prstGeom>
          <a:noFill/>
        </p:spPr>
        <p:txBody>
          <a:bodyPr wrap="none" rtlCol="0">
            <a:spAutoFit/>
          </a:bodyPr>
          <a:lstStyle/>
          <a:p>
            <a:pPr>
              <a:buNone/>
            </a:pPr>
            <a:r>
              <a:rPr lang="en-US" sz="1200" dirty="0" smtClean="0"/>
              <a:t>1</a:t>
            </a:r>
            <a:endParaRPr lang="en-US" sz="1200" dirty="0"/>
          </a:p>
        </p:txBody>
      </p:sp>
      <p:sp>
        <p:nvSpPr>
          <p:cNvPr id="20" name="TextBox 19"/>
          <p:cNvSpPr txBox="1"/>
          <p:nvPr/>
        </p:nvSpPr>
        <p:spPr>
          <a:xfrm>
            <a:off x="1066800" y="4350037"/>
            <a:ext cx="338554" cy="276999"/>
          </a:xfrm>
          <a:prstGeom prst="rect">
            <a:avLst/>
          </a:prstGeom>
          <a:noFill/>
        </p:spPr>
        <p:txBody>
          <a:bodyPr wrap="none" rtlCol="0">
            <a:spAutoFit/>
          </a:bodyPr>
          <a:lstStyle/>
          <a:p>
            <a:pPr algn="r">
              <a:buNone/>
            </a:pPr>
            <a:r>
              <a:rPr lang="en-US" sz="1200" dirty="0" smtClean="0"/>
              <a:t>–1</a:t>
            </a:r>
            <a:endParaRPr lang="en-US" sz="1200" dirty="0"/>
          </a:p>
        </p:txBody>
      </p:sp>
      <p:cxnSp>
        <p:nvCxnSpPr>
          <p:cNvPr id="21" name="Straight Connector 20"/>
          <p:cNvCxnSpPr/>
          <p:nvPr/>
        </p:nvCxnSpPr>
        <p:spPr bwMode="auto">
          <a:xfrm>
            <a:off x="3184379" y="3147060"/>
            <a:ext cx="0" cy="1958340"/>
          </a:xfrm>
          <a:prstGeom prst="line">
            <a:avLst/>
          </a:prstGeom>
          <a:noFill/>
          <a:ln w="3175" cap="flat" cmpd="sng" algn="ctr">
            <a:solidFill>
              <a:srgbClr val="D60093"/>
            </a:solidFill>
            <a:prstDash val="sysDash"/>
            <a:round/>
            <a:headEnd type="none" w="med" len="med"/>
            <a:tailEnd type="none" w="med" len="med"/>
          </a:ln>
          <a:effectLst/>
        </p:spPr>
      </p:cxnSp>
      <p:sp>
        <p:nvSpPr>
          <p:cNvPr id="22" name="TextBox 21"/>
          <p:cNvSpPr txBox="1"/>
          <p:nvPr/>
        </p:nvSpPr>
        <p:spPr>
          <a:xfrm>
            <a:off x="6333220" y="4126230"/>
            <a:ext cx="276038" cy="338554"/>
          </a:xfrm>
          <a:prstGeom prst="rect">
            <a:avLst/>
          </a:prstGeom>
          <a:noFill/>
        </p:spPr>
        <p:txBody>
          <a:bodyPr wrap="none" rtlCol="0">
            <a:spAutoFit/>
          </a:bodyPr>
          <a:lstStyle/>
          <a:p>
            <a:pPr>
              <a:buNone/>
            </a:pPr>
            <a:r>
              <a:rPr lang="en-US" sz="1600" i="1" dirty="0"/>
              <a:t>x</a:t>
            </a:r>
          </a:p>
        </p:txBody>
      </p:sp>
      <p:sp>
        <p:nvSpPr>
          <p:cNvPr id="23" name="TextBox 22"/>
          <p:cNvSpPr txBox="1"/>
          <p:nvPr/>
        </p:nvSpPr>
        <p:spPr>
          <a:xfrm>
            <a:off x="1253422" y="2329041"/>
            <a:ext cx="276038" cy="338554"/>
          </a:xfrm>
          <a:prstGeom prst="rect">
            <a:avLst/>
          </a:prstGeom>
          <a:noFill/>
        </p:spPr>
        <p:txBody>
          <a:bodyPr wrap="none" rtlCol="0">
            <a:spAutoFit/>
          </a:bodyPr>
          <a:lstStyle/>
          <a:p>
            <a:pPr>
              <a:buNone/>
            </a:pPr>
            <a:r>
              <a:rPr lang="en-US" sz="1600" i="1" dirty="0" smtClean="0"/>
              <a:t>y</a:t>
            </a:r>
            <a:endParaRPr lang="en-US" sz="1600" i="1" dirty="0"/>
          </a:p>
        </p:txBody>
      </p:sp>
      <p:sp>
        <p:nvSpPr>
          <p:cNvPr id="27" name="TextBox 26"/>
          <p:cNvSpPr txBox="1"/>
          <p:nvPr/>
        </p:nvSpPr>
        <p:spPr>
          <a:xfrm>
            <a:off x="381000" y="1125416"/>
            <a:ext cx="8084136" cy="369332"/>
          </a:xfrm>
          <a:prstGeom prst="rect">
            <a:avLst/>
          </a:prstGeom>
          <a:noFill/>
        </p:spPr>
        <p:txBody>
          <a:bodyPr wrap="none" rtlCol="0">
            <a:spAutoFit/>
          </a:bodyPr>
          <a:lstStyle/>
          <a:p>
            <a:pPr>
              <a:buNone/>
            </a:pPr>
            <a:r>
              <a:rPr lang="en-US" dirty="0" smtClean="0"/>
              <a:t>Training data:  {(</a:t>
            </a:r>
            <a:r>
              <a:rPr lang="en-US" i="1" dirty="0" smtClean="0"/>
              <a:t>x</a:t>
            </a:r>
            <a:r>
              <a:rPr lang="en-US" baseline="-25000" dirty="0" smtClean="0"/>
              <a:t>i</a:t>
            </a:r>
            <a:r>
              <a:rPr lang="en-US" dirty="0" smtClean="0"/>
              <a:t>, </a:t>
            </a:r>
            <a:r>
              <a:rPr lang="en-US" i="1" dirty="0" err="1" smtClean="0"/>
              <a:t>y</a:t>
            </a:r>
            <a:r>
              <a:rPr lang="en-US" baseline="-25000" dirty="0" err="1" smtClean="0"/>
              <a:t>i</a:t>
            </a:r>
            <a:r>
              <a:rPr lang="en-US" dirty="0" smtClean="0"/>
              <a:t>)} = { (0, -1), (1, -1), (2, -1), (3, -1), (5, 1), (6, 1), (7, 1), (8, 1) }</a:t>
            </a:r>
            <a:endParaRPr lang="en-US" dirty="0"/>
          </a:p>
        </p:txBody>
      </p:sp>
      <mc:AlternateContent xmlns:mc="http://schemas.openxmlformats.org/markup-compatibility/2006" xmlns:a14="http://schemas.microsoft.com/office/drawing/2010/main">
        <mc:Choice Requires="a14">
          <p:sp>
            <p:nvSpPr>
              <p:cNvPr id="36" name="TextBox 35"/>
              <p:cNvSpPr txBox="1"/>
              <p:nvPr/>
            </p:nvSpPr>
            <p:spPr>
              <a:xfrm>
                <a:off x="6324600" y="1741031"/>
                <a:ext cx="1219565" cy="208582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3</m:t>
                                </m:r>
                              </m:e>
                              <m:e>
                                <m:r>
                                  <a:rPr lang="en-US" b="0" i="1" smtClean="0">
                                    <a:latin typeface="Cambria Math" panose="02040503050406030204" pitchFamily="18" charset="0"/>
                                  </a:rPr>
                                  <m:t>1</m:t>
                                </m:r>
                              </m:e>
                            </m:mr>
                            <m:mr>
                              <m:e>
                                <m:r>
                                  <a:rPr lang="en-US" b="0" i="1" smtClean="0">
                                    <a:latin typeface="Cambria Math" panose="02040503050406030204" pitchFamily="18" charset="0"/>
                                  </a:rPr>
                                  <m:t>5</m:t>
                                </m:r>
                              </m:e>
                              <m:e>
                                <m:r>
                                  <a:rPr lang="en-US" b="0" i="1" smtClean="0">
                                    <a:latin typeface="Cambria Math" panose="02040503050406030204" pitchFamily="18" charset="0"/>
                                  </a:rPr>
                                  <m:t>1</m:t>
                                </m:r>
                              </m:e>
                            </m:mr>
                            <m:mr>
                              <m:e>
                                <m:r>
                                  <a:rPr lang="en-US" b="0" i="1" smtClean="0">
                                    <a:latin typeface="Cambria Math" panose="02040503050406030204" pitchFamily="18" charset="0"/>
                                  </a:rPr>
                                  <m:t>6</m:t>
                                </m:r>
                              </m:e>
                              <m:e>
                                <m:r>
                                  <a:rPr lang="en-US" b="0" i="1" smtClean="0">
                                    <a:latin typeface="Cambria Math" panose="02040503050406030204" pitchFamily="18" charset="0"/>
                                  </a:rPr>
                                  <m:t>1</m:t>
                                </m:r>
                              </m:e>
                            </m:mr>
                            <m:mr>
                              <m:e>
                                <m:r>
                                  <a:rPr lang="en-US" b="0" i="1" smtClean="0">
                                    <a:latin typeface="Cambria Math" panose="02040503050406030204" pitchFamily="18" charset="0"/>
                                  </a:rPr>
                                  <m:t>7</m:t>
                                </m:r>
                              </m:e>
                              <m:e>
                                <m:r>
                                  <a:rPr lang="en-US" b="0" i="1" smtClean="0">
                                    <a:latin typeface="Cambria Math" panose="02040503050406030204" pitchFamily="18" charset="0"/>
                                  </a:rPr>
                                  <m:t>1</m:t>
                                </m:r>
                              </m:e>
                            </m:mr>
                            <m:mr>
                              <m:e>
                                <m:r>
                                  <a:rPr lang="en-US" b="0" i="1" smtClean="0">
                                    <a:latin typeface="Cambria Math" panose="02040503050406030204" pitchFamily="18" charset="0"/>
                                  </a:rPr>
                                  <m:t>8</m:t>
                                </m:r>
                              </m:e>
                              <m:e>
                                <m:r>
                                  <a:rPr lang="en-US" b="0" i="1" smtClean="0">
                                    <a:latin typeface="Cambria Math" panose="02040503050406030204" pitchFamily="18" charset="0"/>
                                  </a:rPr>
                                  <m:t>1</m:t>
                                </m:r>
                              </m:e>
                            </m:mr>
                          </m:m>
                        </m:e>
                      </m:d>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6324600" y="1741031"/>
                <a:ext cx="1219565" cy="20858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693055" y="1741031"/>
                <a:ext cx="1007134" cy="20444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𝒚</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mr>
                                <m:mr>
                                  <m:e>
                                    <m:r>
                                      <a:rPr lang="en-US" b="0" i="1" smtClean="0">
                                        <a:latin typeface="Cambria Math" panose="02040503050406030204" pitchFamily="18" charset="0"/>
                                      </a:rPr>
                                      <m:t>−1</m:t>
                                    </m:r>
                                  </m:e>
                                </m:mr>
                              </m:m>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eqArr>
                        </m:e>
                      </m:d>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693055" y="1741031"/>
                <a:ext cx="1007134" cy="20444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5540720" y="4839859"/>
                <a:ext cx="3450880" cy="605550"/>
              </a:xfrm>
              <a:prstGeom prst="rect">
                <a:avLst/>
              </a:prstGeom>
            </p:spPr>
            <p:txBody>
              <a:bodyPr wrap="none">
                <a:spAutoFit/>
              </a:bodyPr>
              <a:lstStyle/>
              <a:p>
                <a:pPr marL="0" lvl="1" indent="0">
                  <a:buFontTx/>
                  <a:buNone/>
                </a:pPr>
                <a14:m>
                  <m:oMathPara xmlns:m="http://schemas.openxmlformats.org/officeDocument/2006/math">
                    <m:oMathParaPr>
                      <m:jc m:val="centerGroup"/>
                    </m:oMathParaPr>
                    <m:oMath xmlns:m="http://schemas.openxmlformats.org/officeDocument/2006/math">
                      <m:r>
                        <a:rPr lang="en-US" sz="2000" b="1" i="1" kern="0" smtClean="0">
                          <a:latin typeface="Cambria Math"/>
                          <a:ea typeface="Cambria Math"/>
                        </a:rPr>
                        <m:t>𝒘</m:t>
                      </m:r>
                      <m:r>
                        <a:rPr lang="en-US" sz="2000" b="1" i="1" kern="0" smtClean="0">
                          <a:latin typeface="Cambria Math"/>
                          <a:ea typeface="Cambria Math"/>
                        </a:rPr>
                        <m:t>=</m:t>
                      </m:r>
                      <m:sSup>
                        <m:sSupPr>
                          <m:ctrlPr>
                            <a:rPr lang="en-US" sz="2000" b="1" i="1" kern="0">
                              <a:latin typeface="Cambria Math" panose="02040503050406030204" pitchFamily="18" charset="0"/>
                              <a:ea typeface="Cambria Math"/>
                            </a:rPr>
                          </m:ctrlPr>
                        </m:sSupPr>
                        <m:e>
                          <m:sSup>
                            <m:sSupPr>
                              <m:ctrlPr>
                                <a:rPr lang="en-US" sz="2000" b="1" i="1" kern="0">
                                  <a:latin typeface="Cambria Math" panose="02040503050406030204" pitchFamily="18" charset="0"/>
                                  <a:ea typeface="Cambria Math"/>
                                </a:rPr>
                              </m:ctrlPr>
                            </m:sSupPr>
                            <m:e>
                              <m:r>
                                <a:rPr lang="en-US" sz="2000" b="1" i="1" kern="0">
                                  <a:latin typeface="Cambria Math"/>
                                  <a:ea typeface="Cambria Math"/>
                                </a:rPr>
                                <m:t>(</m:t>
                              </m:r>
                              <m:r>
                                <a:rPr lang="en-US" sz="2000" b="1" i="1" kern="0">
                                  <a:latin typeface="Cambria Math"/>
                                  <a:ea typeface="Cambria Math"/>
                                </a:rPr>
                                <m:t>𝑿</m:t>
                              </m:r>
                            </m:e>
                            <m:sup>
                              <m:r>
                                <a:rPr lang="en-US" sz="2000" b="1" i="1" kern="0">
                                  <a:latin typeface="Cambria Math"/>
                                  <a:ea typeface="Cambria Math"/>
                                </a:rPr>
                                <m:t>𝑻</m:t>
                              </m:r>
                            </m:sup>
                          </m:sSup>
                          <m:r>
                            <a:rPr lang="en-US" sz="2000" b="1" i="1" kern="0">
                              <a:latin typeface="Cambria Math"/>
                              <a:ea typeface="Cambria Math"/>
                            </a:rPr>
                            <m:t>𝑿</m:t>
                          </m:r>
                          <m:r>
                            <a:rPr lang="en-US" sz="2000" b="1" i="1" kern="0">
                              <a:latin typeface="Cambria Math"/>
                              <a:ea typeface="Cambria Math"/>
                            </a:rPr>
                            <m:t>)</m:t>
                          </m:r>
                        </m:e>
                        <m:sup>
                          <m:r>
                            <a:rPr lang="en-US" sz="2000" b="1" i="1" kern="0">
                              <a:latin typeface="Cambria Math"/>
                              <a:ea typeface="Cambria Math"/>
                            </a:rPr>
                            <m:t>−</m:t>
                          </m:r>
                          <m:r>
                            <a:rPr lang="en-US" sz="2000" b="1" i="1" kern="0">
                              <a:latin typeface="Cambria Math"/>
                              <a:ea typeface="Cambria Math"/>
                            </a:rPr>
                            <m:t>𝟏</m:t>
                          </m:r>
                        </m:sup>
                      </m:sSup>
                      <m:sSup>
                        <m:sSupPr>
                          <m:ctrlPr>
                            <a:rPr lang="en-US" sz="2000" b="1" i="1" kern="0">
                              <a:latin typeface="Cambria Math" panose="02040503050406030204" pitchFamily="18" charset="0"/>
                              <a:ea typeface="Cambria Math"/>
                            </a:rPr>
                          </m:ctrlPr>
                        </m:sSupPr>
                        <m:e>
                          <m:r>
                            <a:rPr lang="en-US" sz="2000" b="1" i="1" kern="0">
                              <a:latin typeface="Cambria Math"/>
                              <a:ea typeface="Cambria Math"/>
                            </a:rPr>
                            <m:t>𝑿</m:t>
                          </m:r>
                        </m:e>
                        <m:sup>
                          <m:r>
                            <a:rPr lang="en-US" sz="2000" b="1" i="1" kern="0">
                              <a:latin typeface="Cambria Math"/>
                              <a:ea typeface="Cambria Math"/>
                            </a:rPr>
                            <m:t>𝑻</m:t>
                          </m:r>
                        </m:sup>
                      </m:sSup>
                      <m:r>
                        <a:rPr lang="en-US" sz="2000" b="1" i="1" kern="0">
                          <a:latin typeface="Cambria Math"/>
                          <a:ea typeface="Cambria Math"/>
                        </a:rPr>
                        <m:t>𝒚</m:t>
                      </m:r>
                      <m:r>
                        <a:rPr lang="en-US" sz="2000" b="1" i="1" kern="0" smtClean="0">
                          <a:latin typeface="Cambria Math" panose="02040503050406030204" pitchFamily="18" charset="0"/>
                          <a:ea typeface="Cambria Math"/>
                        </a:rPr>
                        <m:t>= </m:t>
                      </m:r>
                      <m:d>
                        <m:dPr>
                          <m:begChr m:val="["/>
                          <m:endChr m:val="]"/>
                          <m:ctrlPr>
                            <a:rPr lang="en-US" sz="2000" b="1" i="1" kern="0" smtClean="0">
                              <a:latin typeface="Cambria Math" panose="02040503050406030204" pitchFamily="18" charset="0"/>
                              <a:ea typeface="Cambria Math"/>
                            </a:rPr>
                          </m:ctrlPr>
                        </m:dPr>
                        <m:e>
                          <m:m>
                            <m:mPr>
                              <m:mcs>
                                <m:mc>
                                  <m:mcPr>
                                    <m:count m:val="1"/>
                                    <m:mcJc m:val="center"/>
                                  </m:mcPr>
                                </m:mc>
                              </m:mcs>
                              <m:ctrlPr>
                                <a:rPr lang="en-US" sz="2000" i="1" kern="0" smtClean="0">
                                  <a:latin typeface="Cambria Math" panose="02040503050406030204" pitchFamily="18" charset="0"/>
                                  <a:ea typeface="Cambria Math"/>
                                </a:rPr>
                              </m:ctrlPr>
                            </m:mPr>
                            <m:mr>
                              <m:e>
                                <m:r>
                                  <m:rPr>
                                    <m:brk m:alnAt="7"/>
                                  </m:rPr>
                                  <a:rPr lang="en-US" sz="2000" b="0" i="1" kern="0" smtClean="0">
                                    <a:latin typeface="Cambria Math" panose="02040503050406030204" pitchFamily="18" charset="0"/>
                                    <a:ea typeface="Cambria Math"/>
                                  </a:rPr>
                                  <m:t>0</m:t>
                                </m:r>
                                <m:r>
                                  <a:rPr lang="en-US" sz="2000" b="0" i="1" kern="0" smtClean="0">
                                    <a:latin typeface="Cambria Math" panose="02040503050406030204" pitchFamily="18" charset="0"/>
                                    <a:ea typeface="Cambria Math"/>
                                  </a:rPr>
                                  <m:t>.33</m:t>
                                </m:r>
                              </m:e>
                            </m:mr>
                            <m:mr>
                              <m:e>
                                <m:r>
                                  <a:rPr lang="en-US" sz="2000" b="0" i="1" kern="0" smtClean="0">
                                    <a:latin typeface="Cambria Math" panose="02040503050406030204" pitchFamily="18" charset="0"/>
                                    <a:ea typeface="Cambria Math"/>
                                  </a:rPr>
                                  <m:t>−1.33</m:t>
                                </m:r>
                              </m:e>
                            </m:mr>
                          </m:m>
                        </m:e>
                      </m:d>
                    </m:oMath>
                  </m:oMathPara>
                </a14:m>
                <a:endParaRPr lang="en-US" sz="2000" b="1" kern="0" dirty="0"/>
              </a:p>
            </p:txBody>
          </p:sp>
        </mc:Choice>
        <mc:Fallback xmlns="">
          <p:sp>
            <p:nvSpPr>
              <p:cNvPr id="38" name="Rectangle 37"/>
              <p:cNvSpPr>
                <a:spLocks noRot="1" noChangeAspect="1" noMove="1" noResize="1" noEditPoints="1" noAdjustHandles="1" noChangeArrowheads="1" noChangeShapeType="1" noTextEdit="1"/>
              </p:cNvSpPr>
              <p:nvPr/>
            </p:nvSpPr>
            <p:spPr>
              <a:xfrm>
                <a:off x="5540720" y="4839859"/>
                <a:ext cx="3450880" cy="60555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583723" y="5948705"/>
                <a:ext cx="44551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i="1">
                              <a:latin typeface="Cambria Math"/>
                            </a:rPr>
                            <m:t>𝑦</m:t>
                          </m:r>
                        </m:e>
                      </m:acc>
                      <m:r>
                        <a:rPr lang="en-US" sz="2000" i="1">
                          <a:latin typeface="Cambria Math"/>
                        </a:rPr>
                        <m:t>=</m:t>
                      </m:r>
                      <m:r>
                        <m:rPr>
                          <m:nor/>
                        </m:rPr>
                        <a:rPr lang="en-US" sz="2000">
                          <a:latin typeface="Cambria Math"/>
                        </a:rPr>
                        <m:t>sign</m:t>
                      </m:r>
                      <m:d>
                        <m:dPr>
                          <m:ctrlPr>
                            <a:rPr lang="en-US" sz="2000" i="1">
                              <a:latin typeface="Cambria Math" panose="02040503050406030204" pitchFamily="18" charset="0"/>
                            </a:rPr>
                          </m:ctrlPr>
                        </m:dPr>
                        <m:e>
                          <m:r>
                            <a:rPr lang="en-US" sz="2000" b="1" i="1">
                              <a:latin typeface="Cambria Math"/>
                            </a:rPr>
                            <m:t>𝒘</m:t>
                          </m:r>
                          <m:r>
                            <a:rPr lang="en-US" sz="2000" i="1">
                              <a:latin typeface="Cambria Math"/>
                              <a:ea typeface="Cambria Math"/>
                            </a:rPr>
                            <m:t>∙</m:t>
                          </m:r>
                          <m:r>
                            <a:rPr lang="en-US" sz="2000" b="1" i="1">
                              <a:latin typeface="Cambria Math"/>
                              <a:ea typeface="Cambria Math"/>
                            </a:rPr>
                            <m:t>𝒙</m:t>
                          </m:r>
                        </m:e>
                      </m:d>
                      <m:r>
                        <a:rPr lang="en-US" sz="2000" b="0" i="1" smtClean="0">
                          <a:latin typeface="Cambria Math" panose="02040503050406030204" pitchFamily="18" charset="0"/>
                          <a:ea typeface="Cambria Math"/>
                        </a:rPr>
                        <m:t>=</m:t>
                      </m:r>
                      <m:r>
                        <m:rPr>
                          <m:nor/>
                        </m:rPr>
                        <a:rPr lang="en-US" sz="2000" b="0" i="0" smtClean="0">
                          <a:latin typeface="Cambria Math" panose="02040503050406030204" pitchFamily="18" charset="0"/>
                          <a:ea typeface="Cambria Math"/>
                        </a:rPr>
                        <m:t>sign</m:t>
                      </m:r>
                      <m:r>
                        <a:rPr lang="en-US" sz="2000" b="0" i="1" smtClean="0">
                          <a:latin typeface="Cambria Math" panose="02040503050406030204" pitchFamily="18" charset="0"/>
                          <a:ea typeface="Cambria Math"/>
                        </a:rPr>
                        <m:t>(0.33</m:t>
                      </m:r>
                      <m:r>
                        <a:rPr lang="en-US" sz="2000" b="0" i="1" smtClean="0">
                          <a:latin typeface="Cambria Math" panose="02040503050406030204" pitchFamily="18" charset="0"/>
                          <a:ea typeface="Cambria Math"/>
                        </a:rPr>
                        <m:t>𝑥</m:t>
                      </m:r>
                      <m:r>
                        <a:rPr lang="en-US" sz="2000" b="0" i="1" smtClean="0">
                          <a:latin typeface="Cambria Math" panose="02040503050406030204" pitchFamily="18" charset="0"/>
                          <a:ea typeface="Cambria Math"/>
                        </a:rPr>
                        <m:t> −1.33)</m:t>
                      </m:r>
                    </m:oMath>
                  </m:oMathPara>
                </a14:m>
                <a:endParaRPr lang="en-US" sz="2000" dirty="0"/>
              </a:p>
            </p:txBody>
          </p:sp>
        </mc:Choice>
        <mc:Fallback xmlns="">
          <p:sp>
            <p:nvSpPr>
              <p:cNvPr id="41" name="Rectangle 40"/>
              <p:cNvSpPr>
                <a:spLocks noRot="1" noChangeAspect="1" noMove="1" noResize="1" noEditPoints="1" noAdjustHandles="1" noChangeArrowheads="1" noChangeShapeType="1" noTextEdit="1"/>
              </p:cNvSpPr>
              <p:nvPr/>
            </p:nvSpPr>
            <p:spPr>
              <a:xfrm>
                <a:off x="4583723" y="5948705"/>
                <a:ext cx="4455194" cy="400110"/>
              </a:xfrm>
              <a:prstGeom prst="rect">
                <a:avLst/>
              </a:prstGeom>
              <a:blipFill>
                <a:blip r:embed="rId8"/>
                <a:stretch>
                  <a:fillRect t="-4615" b="-16923"/>
                </a:stretch>
              </a:blipFill>
            </p:spPr>
            <p:txBody>
              <a:bodyPr/>
              <a:lstStyle/>
              <a:p>
                <a:r>
                  <a:rPr lang="en-US">
                    <a:noFill/>
                  </a:rPr>
                  <a:t> </a:t>
                </a:r>
              </a:p>
            </p:txBody>
          </p:sp>
        </mc:Fallback>
      </mc:AlternateContent>
      <p:cxnSp>
        <p:nvCxnSpPr>
          <p:cNvPr id="47" name="Straight Connector 46"/>
          <p:cNvCxnSpPr/>
          <p:nvPr/>
        </p:nvCxnSpPr>
        <p:spPr bwMode="auto">
          <a:xfrm flipV="1">
            <a:off x="3184379" y="4012224"/>
            <a:ext cx="0" cy="200056"/>
          </a:xfrm>
          <a:prstGeom prst="line">
            <a:avLst/>
          </a:prstGeom>
          <a:noFill/>
          <a:ln w="9525"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flipV="1">
            <a:off x="3581400" y="4015115"/>
            <a:ext cx="0" cy="190538"/>
          </a:xfrm>
          <a:prstGeom prst="line">
            <a:avLst/>
          </a:prstGeom>
          <a:noFill/>
          <a:ln w="952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flipV="1">
            <a:off x="3993207" y="4015115"/>
            <a:ext cx="0" cy="190538"/>
          </a:xfrm>
          <a:prstGeom prst="line">
            <a:avLst/>
          </a:prstGeom>
          <a:noFill/>
          <a:ln w="952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flipV="1">
            <a:off x="4407111" y="4015115"/>
            <a:ext cx="0" cy="190538"/>
          </a:xfrm>
          <a:prstGeom prst="line">
            <a:avLst/>
          </a:prstGeom>
          <a:no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flipV="1">
            <a:off x="4812093" y="4015115"/>
            <a:ext cx="0" cy="190538"/>
          </a:xfrm>
          <a:prstGeom prst="line">
            <a:avLst/>
          </a:prstGeom>
          <a:no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flipV="1">
            <a:off x="5216768" y="4015115"/>
            <a:ext cx="0" cy="190538"/>
          </a:xfrm>
          <a:prstGeom prst="line">
            <a:avLst/>
          </a:prstGeom>
          <a:noFill/>
          <a:ln w="9525" cap="flat" cmpd="sng" algn="ctr">
            <a:solidFill>
              <a:schemeClr val="tx1"/>
            </a:solidFill>
            <a:prstDash val="solid"/>
            <a:round/>
            <a:headEnd type="none" w="med" len="med"/>
            <a:tailEnd type="none" w="med" len="med"/>
          </a:ln>
          <a:effectLst/>
        </p:spPr>
      </p:cxnSp>
      <p:grpSp>
        <p:nvGrpSpPr>
          <p:cNvPr id="58" name="Group 57"/>
          <p:cNvGrpSpPr/>
          <p:nvPr/>
        </p:nvGrpSpPr>
        <p:grpSpPr>
          <a:xfrm>
            <a:off x="1066800" y="5941716"/>
            <a:ext cx="2327016" cy="414088"/>
            <a:chOff x="1380220" y="6073622"/>
            <a:chExt cx="2327016" cy="414088"/>
          </a:xfrm>
        </p:grpSpPr>
        <p:sp>
          <p:nvSpPr>
            <p:cNvPr id="55" name="TextBox 54"/>
            <p:cNvSpPr txBox="1"/>
            <p:nvPr/>
          </p:nvSpPr>
          <p:spPr>
            <a:xfrm>
              <a:off x="1380220" y="6096000"/>
              <a:ext cx="1598451" cy="369332"/>
            </a:xfrm>
            <a:prstGeom prst="rect">
              <a:avLst/>
            </a:prstGeom>
            <a:noFill/>
          </p:spPr>
          <p:txBody>
            <a:bodyPr wrap="none" rtlCol="0">
              <a:spAutoFit/>
            </a:bodyPr>
            <a:lstStyle/>
            <a:p>
              <a:pPr>
                <a:buNone/>
              </a:pPr>
              <a:r>
                <a:rPr lang="en-US" dirty="0" smtClean="0"/>
                <a:t>Test data point </a:t>
              </a:r>
              <a:endParaRPr lang="en-US" dirty="0"/>
            </a:p>
          </p:txBody>
        </p:sp>
        <mc:AlternateContent xmlns:mc="http://schemas.openxmlformats.org/markup-compatibility/2006" xmlns:a14="http://schemas.microsoft.com/office/drawing/2010/main">
          <mc:Choice Requires="a14">
            <p:sp>
              <p:nvSpPr>
                <p:cNvPr id="57" name="TextBox 56"/>
                <p:cNvSpPr txBox="1"/>
                <p:nvPr/>
              </p:nvSpPr>
              <p:spPr>
                <a:xfrm>
                  <a:off x="2867391" y="6073622"/>
                  <a:ext cx="839845" cy="414088"/>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1</m:t>
                                  </m:r>
                                </m:e>
                              </m:mr>
                            </m:m>
                          </m:e>
                        </m:d>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2867391" y="6073622"/>
                  <a:ext cx="839845" cy="414088"/>
                </a:xfrm>
                <a:prstGeom prst="rect">
                  <a:avLst/>
                </a:prstGeom>
                <a:blipFill>
                  <a:blip r:embed="rId9"/>
                  <a:stretch>
                    <a:fillRect l="-3623" t="-2941" b="-17647"/>
                  </a:stretch>
                </a:blipFill>
              </p:spPr>
              <p:txBody>
                <a:bodyPr/>
                <a:lstStyle/>
                <a:p>
                  <a:r>
                    <a:rPr lang="en-US">
                      <a:noFill/>
                    </a:rPr>
                    <a:t> </a:t>
                  </a:r>
                </a:p>
              </p:txBody>
            </p:sp>
          </mc:Fallback>
        </mc:AlternateContent>
      </p:grpSp>
      <p:sp>
        <p:nvSpPr>
          <p:cNvPr id="59" name="Right Arrow 58"/>
          <p:cNvSpPr/>
          <p:nvPr/>
        </p:nvSpPr>
        <p:spPr bwMode="auto">
          <a:xfrm>
            <a:off x="3810000" y="6002619"/>
            <a:ext cx="533400" cy="346196"/>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pic>
        <p:nvPicPr>
          <p:cNvPr id="24" name="Audio 2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686800" y="6400800"/>
            <a:ext cx="304800" cy="304800"/>
          </a:xfrm>
          <a:prstGeom prst="rect">
            <a:avLst/>
          </a:prstGeom>
        </p:spPr>
      </p:pic>
    </p:spTree>
    <p:custDataLst>
      <p:tags r:id="rId1"/>
    </p:custDataLst>
    <p:extLst>
      <p:ext uri="{BB962C8B-B14F-4D97-AF65-F5344CB8AC3E}">
        <p14:creationId xmlns:p14="http://schemas.microsoft.com/office/powerpoint/2010/main" val="4215264710"/>
      </p:ext>
    </p:extLst>
  </p:cSld>
  <p:clrMapOvr>
    <a:masterClrMapping/>
  </p:clrMapOvr>
  <mc:AlternateContent xmlns:mc="http://schemas.openxmlformats.org/markup-compatibility/2006" xmlns:p14="http://schemas.microsoft.com/office/powerpoint/2010/main">
    <mc:Choice Requires="p14">
      <p:transition spd="slow" p14:dur="2000" advTm="226702"/>
    </mc:Choice>
    <mc:Fallback xmlns="">
      <p:transition spd="slow" advTm="226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4"/>
                </p:tgtEl>
              </p:cMediaNode>
            </p:audio>
          </p:childTnLst>
        </p:cTn>
      </p:par>
    </p:tnLst>
    <p:bldLst>
      <p:bldP spid="6" grpId="0" animBg="1"/>
      <p:bldP spid="7" grpId="0" animBg="1"/>
      <p:bldP spid="8" grpId="0" animBg="1"/>
      <p:bldP spid="9" grpId="0" animBg="1"/>
      <p:bldP spid="10" grpId="0" animBg="1"/>
      <p:bldP spid="11" grpId="0" animBg="1"/>
      <p:bldP spid="12" grpId="0" animBg="1"/>
      <p:bldP spid="13" grpId="0" animBg="1"/>
      <p:bldP spid="19" grpId="0"/>
      <p:bldP spid="20" grpId="0"/>
      <p:bldP spid="22" grpId="0"/>
      <p:bldP spid="23" grpId="0"/>
      <p:bldP spid="36" grpId="0"/>
      <p:bldP spid="37" grpId="0"/>
      <p:bldP spid="38" grpId="0"/>
      <p:bldP spid="41" grpId="0"/>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a:xfrm>
            <a:off x="457200" y="1066800"/>
            <a:ext cx="8305800" cy="5334000"/>
          </a:xfrm>
        </p:spPr>
        <p:txBody>
          <a:bodyPr/>
          <a:lstStyle/>
          <a:p>
            <a:r>
              <a:rPr lang="en-US" dirty="0" smtClean="0"/>
              <a:t>An </a:t>
            </a:r>
            <a:r>
              <a:rPr lang="en-US" dirty="0" smtClean="0">
                <a:solidFill>
                  <a:srgbClr val="000099"/>
                </a:solidFill>
              </a:rPr>
              <a:t>outlier</a:t>
            </a:r>
            <a:r>
              <a:rPr lang="en-US" dirty="0" smtClean="0"/>
              <a:t> is a measurement/observation that is distant from other observations</a:t>
            </a:r>
          </a:p>
          <a:p>
            <a:pPr lvl="1"/>
            <a:r>
              <a:rPr lang="en-US" dirty="0" smtClean="0"/>
              <a:t>Could be due to measurement error or </a:t>
            </a:r>
            <a:r>
              <a:rPr lang="en-US" dirty="0" smtClean="0">
                <a:solidFill>
                  <a:srgbClr val="006600"/>
                </a:solidFill>
              </a:rPr>
              <a:t>“heavy-tailed distribution” </a:t>
            </a:r>
            <a:r>
              <a:rPr lang="en-US" dirty="0" smtClean="0"/>
              <a:t>events</a:t>
            </a:r>
          </a:p>
          <a:p>
            <a:pPr lvl="1"/>
            <a:r>
              <a:rPr lang="en-US" dirty="0" smtClean="0"/>
              <a:t>In other words, </a:t>
            </a:r>
            <a:r>
              <a:rPr lang="en-US" dirty="0" smtClean="0">
                <a:solidFill>
                  <a:srgbClr val="000099"/>
                </a:solidFill>
              </a:rPr>
              <a:t>experimental anomalies</a:t>
            </a:r>
          </a:p>
          <a:p>
            <a:r>
              <a:rPr lang="en-US" dirty="0" smtClean="0"/>
              <a:t>In some machine learning problems we’re very interested in such outliers (e.g., anomaly detection)</a:t>
            </a:r>
          </a:p>
          <a:p>
            <a:pPr lvl="1"/>
            <a:r>
              <a:rPr lang="en-US" dirty="0" smtClean="0"/>
              <a:t>But in linear regression, they can be problematic – </a:t>
            </a:r>
            <a:r>
              <a:rPr lang="en-US" dirty="0" smtClean="0">
                <a:solidFill>
                  <a:srgbClr val="800000"/>
                </a:solidFill>
              </a:rPr>
              <a:t>linear regression is sensitive to outliers</a:t>
            </a:r>
            <a:endParaRPr lang="en-US" dirty="0">
              <a:solidFill>
                <a:srgbClr val="800000"/>
              </a:solidFill>
            </a:endParaRPr>
          </a:p>
        </p:txBody>
      </p:sp>
      <p:sp>
        <p:nvSpPr>
          <p:cNvPr id="4" name="Slide Number Placeholder 3"/>
          <p:cNvSpPr>
            <a:spLocks noGrp="1"/>
          </p:cNvSpPr>
          <p:nvPr>
            <p:ph type="sldNum" sz="quarter" idx="4"/>
          </p:nvPr>
        </p:nvSpPr>
        <p:spPr/>
        <p:txBody>
          <a:bodyPr/>
          <a:lstStyle/>
          <a:p>
            <a:fld id="{D8EBC6CF-16CA-46A0-BD95-D4B5553FB128}" type="slidenum">
              <a:rPr lang="en-US" smtClean="0"/>
              <a:pPr/>
              <a:t>5</a:t>
            </a:fld>
            <a:endParaRPr lang="en-US" dirty="0"/>
          </a:p>
        </p:txBody>
      </p:sp>
      <p:pic>
        <p:nvPicPr>
          <p:cNvPr id="5122" name="Picture 2" descr="https://statistics.laerd.com/statistical-guides/img/pearson-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267200"/>
            <a:ext cx="4724400" cy="2311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57985" y="4191000"/>
            <a:ext cx="3157415" cy="1631216"/>
          </a:xfrm>
          <a:prstGeom prst="rect">
            <a:avLst/>
          </a:prstGeom>
          <a:noFill/>
        </p:spPr>
        <p:txBody>
          <a:bodyPr wrap="square" rtlCol="0">
            <a:spAutoFit/>
          </a:bodyPr>
          <a:lstStyle/>
          <a:p>
            <a:pPr>
              <a:buNone/>
            </a:pPr>
            <a:r>
              <a:rPr lang="en-US" dirty="0" smtClean="0"/>
              <a:t>There is a lot of research on reducing sensitivity to outliers.</a:t>
            </a:r>
          </a:p>
          <a:p>
            <a:pPr>
              <a:spcBef>
                <a:spcPts val="1200"/>
              </a:spcBef>
              <a:buNone/>
            </a:pPr>
            <a:r>
              <a:rPr lang="en-US" dirty="0" smtClean="0"/>
              <a:t>E.g., robust loss functions, probabilistic modeling methods such as </a:t>
            </a:r>
            <a:r>
              <a:rPr lang="en-US" dirty="0" smtClean="0">
                <a:solidFill>
                  <a:srgbClr val="000099"/>
                </a:solidFill>
              </a:rPr>
              <a:t>RANSAC</a:t>
            </a:r>
            <a:endParaRPr lang="en-US" dirty="0">
              <a:solidFill>
                <a:srgbClr val="000099"/>
              </a:solidFill>
            </a:endParaRPr>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686800" y="6400800"/>
            <a:ext cx="304800" cy="304800"/>
          </a:xfrm>
          <a:prstGeom prst="rect">
            <a:avLst/>
          </a:prstGeom>
        </p:spPr>
      </p:pic>
    </p:spTree>
    <p:custDataLst>
      <p:tags r:id="rId1"/>
    </p:custDataLst>
    <p:extLst>
      <p:ext uri="{BB962C8B-B14F-4D97-AF65-F5344CB8AC3E}">
        <p14:creationId xmlns:p14="http://schemas.microsoft.com/office/powerpoint/2010/main" val="3400534197"/>
      </p:ext>
    </p:extLst>
  </p:cSld>
  <p:clrMapOvr>
    <a:masterClrMapping/>
  </p:clrMapOvr>
  <mc:AlternateContent xmlns:mc="http://schemas.openxmlformats.org/markup-compatibility/2006" xmlns:p14="http://schemas.microsoft.com/office/powerpoint/2010/main">
    <mc:Choice Requires="p14">
      <p:transition spd="slow" p14:dur="2000" advTm="233423"/>
    </mc:Choice>
    <mc:Fallback xmlns="">
      <p:transition spd="slow" advTm="233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 little review for the midterm</a:t>
            </a:r>
            <a:endParaRPr lang="en-US" dirty="0"/>
          </a:p>
        </p:txBody>
      </p:sp>
      <p:sp>
        <p:nvSpPr>
          <p:cNvPr id="6" name="Subtitle 5"/>
          <p:cNvSpPr>
            <a:spLocks noGrp="1"/>
          </p:cNvSpPr>
          <p:nvPr>
            <p:ph type="subTitle" idx="1"/>
          </p:nvPr>
        </p:nvSpPr>
        <p:spPr/>
        <p:txBody>
          <a:bodyPr/>
          <a:lstStyle/>
          <a:p>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875666749"/>
      </p:ext>
    </p:extLst>
  </p:cSld>
  <p:clrMapOvr>
    <a:masterClrMapping/>
  </p:clrMapOvr>
  <mc:AlternateContent xmlns:mc="http://schemas.openxmlformats.org/markup-compatibility/2006" xmlns:p14="http://schemas.microsoft.com/office/powerpoint/2010/main">
    <mc:Choice Requires="p14">
      <p:transition spd="slow" p14:dur="2000" advTm="44850"/>
    </mc:Choice>
    <mc:Fallback xmlns="">
      <p:transition spd="slow" advTm="44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machine learning </a:t>
            </a:r>
            <a:endParaRPr lang="en-US" dirty="0"/>
          </a:p>
        </p:txBody>
      </p:sp>
      <p:sp>
        <p:nvSpPr>
          <p:cNvPr id="3" name="Content Placeholder 2"/>
          <p:cNvSpPr>
            <a:spLocks noGrp="1"/>
          </p:cNvSpPr>
          <p:nvPr>
            <p:ph idx="1"/>
          </p:nvPr>
        </p:nvSpPr>
        <p:spPr>
          <a:xfrm>
            <a:off x="457200" y="1066800"/>
            <a:ext cx="8229599" cy="1066800"/>
          </a:xfrm>
        </p:spPr>
        <p:txBody>
          <a:bodyPr/>
          <a:lstStyle/>
          <a:p>
            <a:pPr marL="0" indent="0">
              <a:buNone/>
            </a:pPr>
            <a:r>
              <a:rPr lang="en-US" dirty="0" smtClean="0"/>
              <a:t>Machine learning is </a:t>
            </a:r>
            <a:r>
              <a:rPr lang="en-US" i="1" dirty="0" smtClean="0"/>
              <a:t>the design and analysis of algorithms that improve their </a:t>
            </a:r>
            <a:r>
              <a:rPr lang="en-US" i="1" dirty="0" smtClean="0">
                <a:solidFill>
                  <a:srgbClr val="006600"/>
                </a:solidFill>
              </a:rPr>
              <a:t>performance</a:t>
            </a:r>
            <a:r>
              <a:rPr lang="en-US" i="1" dirty="0" smtClean="0"/>
              <a:t> at some </a:t>
            </a:r>
            <a:r>
              <a:rPr lang="en-US" i="1" dirty="0" smtClean="0">
                <a:solidFill>
                  <a:srgbClr val="006600"/>
                </a:solidFill>
              </a:rPr>
              <a:t>task</a:t>
            </a:r>
            <a:r>
              <a:rPr lang="en-US" i="1" dirty="0" smtClean="0"/>
              <a:t> with </a:t>
            </a:r>
            <a:r>
              <a:rPr lang="en-US" i="1" dirty="0" smtClean="0">
                <a:solidFill>
                  <a:srgbClr val="006600"/>
                </a:solidFill>
              </a:rPr>
              <a:t>experience</a:t>
            </a:r>
          </a:p>
          <a:p>
            <a:endParaRPr lang="en-US" dirty="0"/>
          </a:p>
        </p:txBody>
      </p:sp>
      <p:sp>
        <p:nvSpPr>
          <p:cNvPr id="5" name="Rectangle 4"/>
          <p:cNvSpPr/>
          <p:nvPr/>
        </p:nvSpPr>
        <p:spPr bwMode="auto">
          <a:xfrm>
            <a:off x="3505200" y="2714172"/>
            <a:ext cx="1676400" cy="990600"/>
          </a:xfrm>
          <a:prstGeom prst="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r>
              <a:rPr kumimoji="0" lang="en-US" sz="2400" b="0" i="0" u="none" strike="noStrike" cap="none" normalizeH="0" baseline="0" dirty="0" smtClean="0">
                <a:ln>
                  <a:noFill/>
                </a:ln>
                <a:solidFill>
                  <a:schemeClr val="tx1"/>
                </a:solidFill>
                <a:effectLst/>
                <a:latin typeface="Times New Roman" pitchFamily="18" charset="0"/>
              </a:rPr>
              <a:t>Learning algorithm</a:t>
            </a:r>
          </a:p>
        </p:txBody>
      </p:sp>
      <p:sp>
        <p:nvSpPr>
          <p:cNvPr id="6" name="Right Arrow 5"/>
          <p:cNvSpPr/>
          <p:nvPr/>
        </p:nvSpPr>
        <p:spPr bwMode="auto">
          <a:xfrm>
            <a:off x="2590800" y="2971800"/>
            <a:ext cx="914400" cy="457200"/>
          </a:xfrm>
          <a:prstGeom prst="rightArrow">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7" name="Right Arrow 6"/>
          <p:cNvSpPr/>
          <p:nvPr/>
        </p:nvSpPr>
        <p:spPr bwMode="auto">
          <a:xfrm>
            <a:off x="5181600" y="2971800"/>
            <a:ext cx="914400" cy="457200"/>
          </a:xfrm>
          <a:prstGeom prst="rightArrow">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Tx/>
              <a:buSzTx/>
              <a:buNone/>
              <a:tabLst/>
            </a:pPr>
            <a:endParaRPr kumimoji="0" lang="en-US" sz="2000" b="0" i="0" u="none" strike="noStrike" cap="none" normalizeH="0" baseline="0" dirty="0" smtClean="0">
              <a:ln>
                <a:noFill/>
              </a:ln>
              <a:solidFill>
                <a:schemeClr val="tx1"/>
              </a:solidFill>
              <a:effectLst/>
              <a:latin typeface="Times New Roman" pitchFamily="18" charset="0"/>
            </a:endParaRPr>
          </a:p>
        </p:txBody>
      </p:sp>
      <p:sp>
        <p:nvSpPr>
          <p:cNvPr id="8" name="Rectangle 7"/>
          <p:cNvSpPr/>
          <p:nvPr/>
        </p:nvSpPr>
        <p:spPr>
          <a:xfrm>
            <a:off x="1597506" y="3001220"/>
            <a:ext cx="668773" cy="400110"/>
          </a:xfrm>
          <a:prstGeom prst="rect">
            <a:avLst/>
          </a:prstGeom>
        </p:spPr>
        <p:txBody>
          <a:bodyPr wrap="none">
            <a:spAutoFit/>
          </a:bodyPr>
          <a:lstStyle/>
          <a:p>
            <a:r>
              <a:rPr lang="en-US" sz="2000" dirty="0" smtClean="0">
                <a:solidFill>
                  <a:srgbClr val="000099"/>
                </a:solidFill>
              </a:rPr>
              <a:t>Data</a:t>
            </a:r>
            <a:endParaRPr lang="en-US" sz="2000" dirty="0">
              <a:solidFill>
                <a:srgbClr val="000099"/>
              </a:solidFill>
            </a:endParaRPr>
          </a:p>
        </p:txBody>
      </p:sp>
      <p:sp>
        <p:nvSpPr>
          <p:cNvPr id="9" name="Rectangle 8"/>
          <p:cNvSpPr/>
          <p:nvPr/>
        </p:nvSpPr>
        <p:spPr>
          <a:xfrm>
            <a:off x="6324600" y="3001220"/>
            <a:ext cx="2023054" cy="400110"/>
          </a:xfrm>
          <a:prstGeom prst="rect">
            <a:avLst/>
          </a:prstGeom>
        </p:spPr>
        <p:txBody>
          <a:bodyPr wrap="none">
            <a:spAutoFit/>
          </a:bodyPr>
          <a:lstStyle/>
          <a:p>
            <a:r>
              <a:rPr lang="en-US" sz="2000" dirty="0">
                <a:solidFill>
                  <a:srgbClr val="000099"/>
                </a:solidFill>
              </a:rPr>
              <a:t>Task performance</a:t>
            </a:r>
          </a:p>
        </p:txBody>
      </p:sp>
      <p:sp>
        <p:nvSpPr>
          <p:cNvPr id="10" name="Rectangle 9"/>
          <p:cNvSpPr/>
          <p:nvPr/>
        </p:nvSpPr>
        <p:spPr>
          <a:xfrm>
            <a:off x="1219200" y="3505200"/>
            <a:ext cx="1377300" cy="369332"/>
          </a:xfrm>
          <a:prstGeom prst="rect">
            <a:avLst/>
          </a:prstGeom>
        </p:spPr>
        <p:txBody>
          <a:bodyPr wrap="none">
            <a:spAutoFit/>
          </a:bodyPr>
          <a:lstStyle/>
          <a:p>
            <a:pPr algn="ctr"/>
            <a:r>
              <a:rPr lang="en-US" dirty="0" smtClean="0">
                <a:solidFill>
                  <a:srgbClr val="000099"/>
                </a:solidFill>
              </a:rPr>
              <a:t>(Experience)</a:t>
            </a:r>
            <a:endParaRPr lang="en-US" dirty="0">
              <a:solidFill>
                <a:srgbClr val="000099"/>
              </a:solidFill>
            </a:endParaRPr>
          </a:p>
        </p:txBody>
      </p:sp>
      <p:sp>
        <p:nvSpPr>
          <p:cNvPr id="11" name="Rectangle 10"/>
          <p:cNvSpPr/>
          <p:nvPr/>
        </p:nvSpPr>
        <p:spPr>
          <a:xfrm>
            <a:off x="6634653" y="3505200"/>
            <a:ext cx="1402948" cy="369332"/>
          </a:xfrm>
          <a:prstGeom prst="rect">
            <a:avLst/>
          </a:prstGeom>
        </p:spPr>
        <p:txBody>
          <a:bodyPr wrap="none">
            <a:spAutoFit/>
          </a:bodyPr>
          <a:lstStyle/>
          <a:p>
            <a:pPr algn="ctr"/>
            <a:r>
              <a:rPr lang="en-US" dirty="0" smtClean="0">
                <a:solidFill>
                  <a:srgbClr val="000099"/>
                </a:solidFill>
              </a:rPr>
              <a:t>(Knowledge)</a:t>
            </a:r>
            <a:endParaRPr lang="en-US" dirty="0">
              <a:solidFill>
                <a:srgbClr val="000099"/>
              </a:solidFill>
            </a:endParaRPr>
          </a:p>
        </p:txBody>
      </p:sp>
      <p:sp>
        <p:nvSpPr>
          <p:cNvPr id="12" name="Rectangle 11"/>
          <p:cNvSpPr/>
          <p:nvPr/>
        </p:nvSpPr>
        <p:spPr>
          <a:xfrm>
            <a:off x="457200" y="2438400"/>
            <a:ext cx="851515" cy="369332"/>
          </a:xfrm>
          <a:prstGeom prst="rect">
            <a:avLst/>
          </a:prstGeom>
        </p:spPr>
        <p:txBody>
          <a:bodyPr wrap="none">
            <a:spAutoFit/>
          </a:bodyPr>
          <a:lstStyle/>
          <a:p>
            <a:pPr algn="ctr"/>
            <a:r>
              <a:rPr lang="en-US" dirty="0" smtClean="0">
                <a:solidFill>
                  <a:srgbClr val="C00000"/>
                </a:solidFill>
              </a:rPr>
              <a:t>MORE</a:t>
            </a:r>
            <a:endParaRPr lang="en-US" dirty="0">
              <a:solidFill>
                <a:srgbClr val="C00000"/>
              </a:solidFill>
            </a:endParaRPr>
          </a:p>
        </p:txBody>
      </p:sp>
      <p:sp>
        <p:nvSpPr>
          <p:cNvPr id="13" name="Rectangle 12"/>
          <p:cNvSpPr/>
          <p:nvPr/>
        </p:nvSpPr>
        <p:spPr>
          <a:xfrm>
            <a:off x="7553899" y="2438400"/>
            <a:ext cx="1056701" cy="369332"/>
          </a:xfrm>
          <a:prstGeom prst="rect">
            <a:avLst/>
          </a:prstGeom>
        </p:spPr>
        <p:txBody>
          <a:bodyPr wrap="none">
            <a:spAutoFit/>
          </a:bodyPr>
          <a:lstStyle/>
          <a:p>
            <a:pPr algn="ctr"/>
            <a:r>
              <a:rPr lang="en-US" dirty="0" smtClean="0">
                <a:solidFill>
                  <a:srgbClr val="C00000"/>
                </a:solidFill>
              </a:rPr>
              <a:t>BETTER</a:t>
            </a:r>
            <a:endParaRPr lang="en-US" dirty="0">
              <a:solidFill>
                <a:srgbClr val="C00000"/>
              </a:solidFill>
            </a:endParaRPr>
          </a:p>
        </p:txBody>
      </p:sp>
      <p:sp>
        <p:nvSpPr>
          <p:cNvPr id="4" name="TextBox 3"/>
          <p:cNvSpPr txBox="1"/>
          <p:nvPr/>
        </p:nvSpPr>
        <p:spPr>
          <a:xfrm>
            <a:off x="609600" y="4876800"/>
            <a:ext cx="7873181" cy="1323439"/>
          </a:xfrm>
          <a:prstGeom prst="rect">
            <a:avLst/>
          </a:prstGeom>
          <a:noFill/>
        </p:spPr>
        <p:txBody>
          <a:bodyPr wrap="square" rtlCol="0">
            <a:spAutoFit/>
          </a:bodyPr>
          <a:lstStyle/>
          <a:p>
            <a:pPr marL="287338" indent="-287338">
              <a:buNone/>
            </a:pPr>
            <a:r>
              <a:rPr lang="en-US" sz="2000" dirty="0" smtClean="0"/>
              <a:t>The learning may take place </a:t>
            </a:r>
            <a:r>
              <a:rPr lang="en-US" sz="2000" dirty="0" smtClean="0">
                <a:solidFill>
                  <a:srgbClr val="000099"/>
                </a:solidFill>
              </a:rPr>
              <a:t>offline</a:t>
            </a:r>
            <a:r>
              <a:rPr lang="en-US" sz="2000" dirty="0" smtClean="0"/>
              <a:t> (before the execution of the task) – e.g., face detection, spam detection</a:t>
            </a:r>
          </a:p>
          <a:p>
            <a:pPr marL="287338" indent="-287338">
              <a:buNone/>
            </a:pPr>
            <a:r>
              <a:rPr lang="en-US" sz="2000" dirty="0" smtClean="0"/>
              <a:t>It may take place </a:t>
            </a:r>
            <a:r>
              <a:rPr lang="en-US" sz="2000" dirty="0" smtClean="0">
                <a:solidFill>
                  <a:srgbClr val="000099"/>
                </a:solidFill>
              </a:rPr>
              <a:t>online</a:t>
            </a:r>
            <a:r>
              <a:rPr lang="en-US" sz="2000" dirty="0" smtClean="0"/>
              <a:t> (as a task progresses) – e.g., an adaptive interface</a:t>
            </a:r>
          </a:p>
          <a:p>
            <a:pPr marL="287338" indent="-287338">
              <a:buNone/>
            </a:pPr>
            <a:r>
              <a:rPr lang="en-US" sz="2000" dirty="0" smtClean="0"/>
              <a:t>It may do </a:t>
            </a:r>
            <a:r>
              <a:rPr lang="en-US" sz="2000" dirty="0" smtClean="0">
                <a:solidFill>
                  <a:srgbClr val="000099"/>
                </a:solidFill>
              </a:rPr>
              <a:t>both</a:t>
            </a:r>
            <a:r>
              <a:rPr lang="en-US" sz="2000" dirty="0" smtClean="0"/>
              <a:t> – e.g., speech recognition systems</a:t>
            </a:r>
            <a:endParaRPr lang="en-US" sz="2000" dirty="0"/>
          </a:p>
        </p:txBody>
      </p:sp>
      <p:sp>
        <p:nvSpPr>
          <p:cNvPr id="14" name="Slide Number Placeholder 13"/>
          <p:cNvSpPr>
            <a:spLocks noGrp="1"/>
          </p:cNvSpPr>
          <p:nvPr>
            <p:ph type="sldNum" sz="quarter" idx="4"/>
          </p:nvPr>
        </p:nvSpPr>
        <p:spPr/>
        <p:txBody>
          <a:bodyPr/>
          <a:lstStyle/>
          <a:p>
            <a:fld id="{D8EBC6CF-16CA-46A0-BD95-D4B5553FB128}" type="slidenum">
              <a:rPr lang="en-US" smtClean="0"/>
              <a:pPr/>
              <a:t>7</a:t>
            </a:fld>
            <a:endParaRPr lang="en-US" dirty="0"/>
          </a:p>
        </p:txBody>
      </p:sp>
      <p:sp>
        <p:nvSpPr>
          <p:cNvPr id="20" name="Freeform 19"/>
          <p:cNvSpPr/>
          <p:nvPr/>
        </p:nvSpPr>
        <p:spPr bwMode="auto">
          <a:xfrm>
            <a:off x="2957052" y="3318387"/>
            <a:ext cx="2625213" cy="678426"/>
          </a:xfrm>
          <a:custGeom>
            <a:avLst/>
            <a:gdLst>
              <a:gd name="connsiteX0" fmla="*/ 2625213 w 2625213"/>
              <a:gd name="connsiteY0" fmla="*/ 0 h 678426"/>
              <a:gd name="connsiteX1" fmla="*/ 2625213 w 2625213"/>
              <a:gd name="connsiteY1" fmla="*/ 678426 h 678426"/>
              <a:gd name="connsiteX2" fmla="*/ 0 w 2625213"/>
              <a:gd name="connsiteY2" fmla="*/ 678426 h 678426"/>
              <a:gd name="connsiteX3" fmla="*/ 0 w 2625213"/>
              <a:gd name="connsiteY3" fmla="*/ 0 h 678426"/>
            </a:gdLst>
            <a:ahLst/>
            <a:cxnLst>
              <a:cxn ang="0">
                <a:pos x="connsiteX0" y="connsiteY0"/>
              </a:cxn>
              <a:cxn ang="0">
                <a:pos x="connsiteX1" y="connsiteY1"/>
              </a:cxn>
              <a:cxn ang="0">
                <a:pos x="connsiteX2" y="connsiteY2"/>
              </a:cxn>
              <a:cxn ang="0">
                <a:pos x="connsiteX3" y="connsiteY3"/>
              </a:cxn>
            </a:cxnLst>
            <a:rect l="l" t="t" r="r" b="b"/>
            <a:pathLst>
              <a:path w="2625213" h="678426">
                <a:moveTo>
                  <a:pt x="2625213" y="0"/>
                </a:moveTo>
                <a:lnTo>
                  <a:pt x="2625213" y="678426"/>
                </a:lnTo>
                <a:lnTo>
                  <a:pt x="0" y="678426"/>
                </a:lnTo>
                <a:lnTo>
                  <a:pt x="0" y="0"/>
                </a:lnTo>
              </a:path>
            </a:pathLst>
          </a:custGeom>
          <a:noFill/>
          <a:ln w="28575" cap="flat" cmpd="sng" algn="ctr">
            <a:solidFill>
              <a:schemeClr val="bg2">
                <a:lumMod val="75000"/>
              </a:schemeClr>
            </a:solidFill>
            <a:prstDash val="solid"/>
            <a:round/>
            <a:headEnd type="none" w="med" len="med"/>
            <a:tailEnd type="triangle" w="med" len="med"/>
          </a:ln>
          <a:effectLst/>
        </p:spPr>
        <p:txBody>
          <a:bodyPr rtlCol="0" anchor="ctr"/>
          <a:lstStyle/>
          <a:p>
            <a:pPr algn="ctr"/>
            <a:endParaRPr lang="en-US"/>
          </a:p>
        </p:txBody>
      </p:sp>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1461446404"/>
      </p:ext>
    </p:extLst>
  </p:cSld>
  <p:clrMapOvr>
    <a:masterClrMapping/>
  </p:clrMapOvr>
  <mc:AlternateContent xmlns:mc="http://schemas.openxmlformats.org/markup-compatibility/2006" xmlns:p14="http://schemas.microsoft.com/office/powerpoint/2010/main">
    <mc:Choice Requires="p14">
      <p:transition spd="slow" p14:dur="2000" advTm="43248"/>
    </mc:Choice>
    <mc:Fallback xmlns="">
      <p:transition spd="slow" advTm="43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8"/>
          <p:cNvSpPr>
            <a:spLocks noGrp="1" noChangeArrowheads="1"/>
          </p:cNvSpPr>
          <p:nvPr>
            <p:ph type="title"/>
          </p:nvPr>
        </p:nvSpPr>
        <p:spPr/>
        <p:txBody>
          <a:bodyPr/>
          <a:lstStyle/>
          <a:p>
            <a:r>
              <a:rPr lang="en-US" altLang="en-US" dirty="0" smtClean="0">
                <a:ea typeface="ＭＳ Ｐゴシック" pitchFamily="34" charset="-128"/>
              </a:rPr>
              <a:t>What is a learning problem?</a:t>
            </a:r>
          </a:p>
        </p:txBody>
      </p:sp>
      <p:sp>
        <p:nvSpPr>
          <p:cNvPr id="74754" name="Rectangle 9"/>
          <p:cNvSpPr>
            <a:spLocks noGrp="1" noChangeArrowheads="1"/>
          </p:cNvSpPr>
          <p:nvPr>
            <p:ph idx="1"/>
          </p:nvPr>
        </p:nvSpPr>
        <p:spPr/>
        <p:txBody>
          <a:bodyPr/>
          <a:lstStyle/>
          <a:p>
            <a:r>
              <a:rPr lang="en-US" altLang="en-US" dirty="0" smtClean="0">
                <a:ea typeface="ＭＳ Ｐゴシック" pitchFamily="34" charset="-128"/>
              </a:rPr>
              <a:t>Learning involves </a:t>
            </a:r>
            <a:r>
              <a:rPr lang="en-US" altLang="en-US" dirty="0">
                <a:solidFill>
                  <a:srgbClr val="006600"/>
                </a:solidFill>
                <a:ea typeface="ＭＳ Ｐゴシック" pitchFamily="34" charset="-128"/>
              </a:rPr>
              <a:t>improving</a:t>
            </a:r>
            <a:r>
              <a:rPr lang="en-US" altLang="en-US" dirty="0">
                <a:ea typeface="ＭＳ Ｐゴシック" pitchFamily="34" charset="-128"/>
              </a:rPr>
              <a:t> </a:t>
            </a:r>
            <a:r>
              <a:rPr lang="en-US" altLang="en-US" dirty="0" smtClean="0">
                <a:solidFill>
                  <a:srgbClr val="006600"/>
                </a:solidFill>
                <a:ea typeface="ＭＳ Ｐゴシック" pitchFamily="34" charset="-128"/>
              </a:rPr>
              <a:t>performance</a:t>
            </a:r>
            <a:endParaRPr lang="en-US" altLang="en-US" dirty="0" smtClean="0">
              <a:ea typeface="ＭＳ Ｐゴシック" pitchFamily="34" charset="-128"/>
            </a:endParaRPr>
          </a:p>
          <a:p>
            <a:pPr lvl="1"/>
            <a:r>
              <a:rPr lang="en-US" altLang="en-US" dirty="0" smtClean="0">
                <a:ea typeface="ＭＳ Ｐゴシック" pitchFamily="34" charset="-128"/>
              </a:rPr>
              <a:t>at some </a:t>
            </a:r>
            <a:r>
              <a:rPr lang="en-US" altLang="en-US" dirty="0" smtClean="0">
                <a:solidFill>
                  <a:srgbClr val="000099"/>
                </a:solidFill>
                <a:ea typeface="ＭＳ Ｐゴシック" pitchFamily="34" charset="-128"/>
              </a:rPr>
              <a:t>task </a:t>
            </a:r>
            <a:r>
              <a:rPr lang="en-US" altLang="en-US" b="1" i="1" dirty="0" smtClean="0">
                <a:solidFill>
                  <a:srgbClr val="000099"/>
                </a:solidFill>
                <a:ea typeface="ＭＳ Ｐゴシック" pitchFamily="34" charset="-128"/>
              </a:rPr>
              <a:t>T</a:t>
            </a:r>
          </a:p>
          <a:p>
            <a:pPr lvl="1"/>
            <a:r>
              <a:rPr lang="en-US" altLang="en-US" dirty="0" smtClean="0">
                <a:ea typeface="ＭＳ Ｐゴシック" pitchFamily="34" charset="-128"/>
              </a:rPr>
              <a:t>with </a:t>
            </a:r>
            <a:r>
              <a:rPr lang="en-US" altLang="en-US" dirty="0" smtClean="0">
                <a:solidFill>
                  <a:srgbClr val="000099"/>
                </a:solidFill>
                <a:ea typeface="ＭＳ Ｐゴシック" pitchFamily="34" charset="-128"/>
              </a:rPr>
              <a:t>experience </a:t>
            </a:r>
            <a:r>
              <a:rPr lang="en-US" altLang="en-US" b="1" i="1" dirty="0" smtClean="0">
                <a:solidFill>
                  <a:srgbClr val="000099"/>
                </a:solidFill>
                <a:ea typeface="ＭＳ Ｐゴシック" pitchFamily="34" charset="-128"/>
              </a:rPr>
              <a:t>E</a:t>
            </a:r>
            <a:r>
              <a:rPr lang="en-US" altLang="en-US" dirty="0" smtClean="0">
                <a:ea typeface="ＭＳ Ｐゴシック" pitchFamily="34" charset="-128"/>
              </a:rPr>
              <a:t> </a:t>
            </a:r>
          </a:p>
          <a:p>
            <a:pPr lvl="1"/>
            <a:r>
              <a:rPr lang="en-US" altLang="en-US" dirty="0" smtClean="0">
                <a:ea typeface="ＭＳ Ｐゴシック" pitchFamily="34" charset="-128"/>
              </a:rPr>
              <a:t>evaluated in terms of </a:t>
            </a:r>
            <a:r>
              <a:rPr lang="en-US" altLang="en-US" dirty="0" smtClean="0">
                <a:solidFill>
                  <a:srgbClr val="000099"/>
                </a:solidFill>
                <a:ea typeface="ＭＳ Ｐゴシック" pitchFamily="34" charset="-128"/>
              </a:rPr>
              <a:t>performance measure </a:t>
            </a:r>
            <a:r>
              <a:rPr lang="en-US" altLang="en-US" b="1" i="1" dirty="0" smtClean="0">
                <a:solidFill>
                  <a:srgbClr val="000099"/>
                </a:solidFill>
                <a:ea typeface="ＭＳ Ｐゴシック" pitchFamily="34" charset="-128"/>
              </a:rPr>
              <a:t>P</a:t>
            </a:r>
          </a:p>
          <a:p>
            <a:pPr lvl="1"/>
            <a:endParaRPr lang="en-US" altLang="en-US" i="1" dirty="0" smtClean="0">
              <a:ea typeface="ＭＳ Ｐゴシック" pitchFamily="34" charset="-128"/>
            </a:endParaRPr>
          </a:p>
          <a:p>
            <a:r>
              <a:rPr lang="en-US" altLang="en-US" dirty="0" smtClean="0">
                <a:ea typeface="ＭＳ Ｐゴシック" pitchFamily="34" charset="-128"/>
              </a:rPr>
              <a:t>Example: learn to play checkers</a:t>
            </a:r>
          </a:p>
          <a:p>
            <a:pPr lvl="1">
              <a:buClr>
                <a:schemeClr val="tx1"/>
              </a:buClr>
            </a:pPr>
            <a:r>
              <a:rPr lang="en-US" altLang="en-US" dirty="0" smtClean="0">
                <a:solidFill>
                  <a:srgbClr val="000099"/>
                </a:solidFill>
                <a:ea typeface="ＭＳ Ｐゴシック" pitchFamily="34" charset="-128"/>
              </a:rPr>
              <a:t>Task </a:t>
            </a:r>
            <a:r>
              <a:rPr lang="en-US" altLang="en-US" b="1" i="1" dirty="0" smtClean="0">
                <a:solidFill>
                  <a:srgbClr val="000099"/>
                </a:solidFill>
                <a:ea typeface="ＭＳ Ｐゴシック" pitchFamily="34" charset="-128"/>
              </a:rPr>
              <a:t>T</a:t>
            </a:r>
            <a:r>
              <a:rPr lang="en-US" altLang="en-US" dirty="0" smtClean="0">
                <a:ea typeface="ＭＳ Ｐゴシック" pitchFamily="34" charset="-128"/>
              </a:rPr>
              <a:t>: playing checkers well</a:t>
            </a:r>
          </a:p>
          <a:p>
            <a:pPr lvl="1">
              <a:buClr>
                <a:schemeClr val="tx1"/>
              </a:buClr>
            </a:pPr>
            <a:r>
              <a:rPr lang="en-US" altLang="en-US" dirty="0" smtClean="0">
                <a:solidFill>
                  <a:srgbClr val="000099"/>
                </a:solidFill>
                <a:ea typeface="ＭＳ Ｐゴシック" pitchFamily="34" charset="-128"/>
              </a:rPr>
              <a:t>Experience </a:t>
            </a:r>
            <a:r>
              <a:rPr lang="en-US" altLang="en-US" b="1" i="1" dirty="0" smtClean="0">
                <a:solidFill>
                  <a:srgbClr val="000099"/>
                </a:solidFill>
                <a:ea typeface="ＭＳ Ｐゴシック" pitchFamily="34" charset="-128"/>
              </a:rPr>
              <a:t>E</a:t>
            </a:r>
            <a:r>
              <a:rPr lang="en-US" altLang="en-US" dirty="0" smtClean="0">
                <a:ea typeface="ＭＳ Ｐゴシック" pitchFamily="34" charset="-128"/>
              </a:rPr>
              <a:t>: playing against itself</a:t>
            </a:r>
          </a:p>
          <a:p>
            <a:pPr lvl="1">
              <a:buClr>
                <a:schemeClr val="tx1"/>
              </a:buClr>
            </a:pPr>
            <a:r>
              <a:rPr lang="en-US" altLang="en-US" dirty="0" smtClean="0">
                <a:solidFill>
                  <a:srgbClr val="000099"/>
                </a:solidFill>
                <a:ea typeface="ＭＳ Ｐゴシック" pitchFamily="34" charset="-128"/>
              </a:rPr>
              <a:t>Performance </a:t>
            </a:r>
            <a:r>
              <a:rPr lang="en-US" altLang="en-US" b="1" i="1" dirty="0" smtClean="0">
                <a:solidFill>
                  <a:srgbClr val="000099"/>
                </a:solidFill>
                <a:ea typeface="ＭＳ Ｐゴシック" pitchFamily="34" charset="-128"/>
              </a:rPr>
              <a:t>P</a:t>
            </a:r>
            <a:r>
              <a:rPr lang="en-US" altLang="en-US" dirty="0" smtClean="0">
                <a:ea typeface="ＭＳ Ｐゴシック" pitchFamily="34" charset="-128"/>
              </a:rPr>
              <a:t>: percent of games won against humans</a:t>
            </a:r>
          </a:p>
          <a:p>
            <a:pPr lvl="1"/>
            <a:endParaRPr lang="en-US" altLang="en-US" dirty="0" smtClean="0">
              <a:ea typeface="ＭＳ Ｐゴシック" pitchFamily="34" charset="-128"/>
            </a:endParaRPr>
          </a:p>
          <a:p>
            <a:r>
              <a:rPr lang="en-US" altLang="en-US" dirty="0" smtClean="0">
                <a:ea typeface="ＭＳ Ｐゴシック" pitchFamily="34" charset="-128"/>
              </a:rPr>
              <a:t>What exactly should be learned?</a:t>
            </a:r>
          </a:p>
          <a:p>
            <a:pPr lvl="1"/>
            <a:r>
              <a:rPr lang="en-US" altLang="en-US" dirty="0" smtClean="0">
                <a:ea typeface="ＭＳ Ｐゴシック" pitchFamily="34" charset="-128"/>
              </a:rPr>
              <a:t>How might this be represented?</a:t>
            </a:r>
          </a:p>
          <a:p>
            <a:pPr lvl="1"/>
            <a:r>
              <a:rPr lang="en-US" altLang="en-US" dirty="0" smtClean="0">
                <a:ea typeface="ＭＳ Ｐゴシック" pitchFamily="34" charset="-128"/>
              </a:rPr>
              <a:t>What specific algorithm(s) should be used?</a:t>
            </a:r>
          </a:p>
          <a:p>
            <a:pPr lvl="1"/>
            <a:endParaRPr lang="en-US" altLang="en-US" dirty="0" smtClean="0">
              <a:ea typeface="ＭＳ Ｐゴシック" pitchFamily="34" charset="-128"/>
            </a:endParaRPr>
          </a:p>
        </p:txBody>
      </p:sp>
      <p:sp>
        <p:nvSpPr>
          <p:cNvPr id="2" name="Slide Number Placeholder 1"/>
          <p:cNvSpPr>
            <a:spLocks noGrp="1"/>
          </p:cNvSpPr>
          <p:nvPr>
            <p:ph type="sldNum" sz="quarter" idx="4"/>
          </p:nvPr>
        </p:nvSpPr>
        <p:spPr/>
        <p:txBody>
          <a:bodyPr/>
          <a:lstStyle/>
          <a:p>
            <a:fld id="{D8EBC6CF-16CA-46A0-BD95-D4B5553FB128}" type="slidenum">
              <a:rPr lang="en-US" smtClean="0"/>
              <a:pPr/>
              <a:t>8</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2004689295"/>
      </p:ext>
    </p:extLst>
  </p:cSld>
  <p:clrMapOvr>
    <a:masterClrMapping/>
  </p:clrMapOvr>
  <mc:AlternateContent xmlns:mc="http://schemas.openxmlformats.org/markup-compatibility/2006" xmlns:p14="http://schemas.microsoft.com/office/powerpoint/2010/main">
    <mc:Choice Requires="p14">
      <p:transition spd="slow" p14:dur="2000" advTm="36105"/>
    </mc:Choice>
    <mc:Fallback xmlns="">
      <p:transition spd="slow" advTm="36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r>
              <a:rPr lang="en-US" altLang="en-US" dirty="0" smtClean="0">
                <a:ea typeface="ＭＳ Ｐゴシック" pitchFamily="34" charset="-128"/>
              </a:rPr>
              <a:t>Components of a learning problem</a:t>
            </a:r>
          </a:p>
        </p:txBody>
      </p:sp>
      <p:sp>
        <p:nvSpPr>
          <p:cNvPr id="78850" name="Rectangle 3"/>
          <p:cNvSpPr>
            <a:spLocks noGrp="1" noChangeArrowheads="1"/>
          </p:cNvSpPr>
          <p:nvPr>
            <p:ph idx="1"/>
          </p:nvPr>
        </p:nvSpPr>
        <p:spPr/>
        <p:txBody>
          <a:bodyPr/>
          <a:lstStyle/>
          <a:p>
            <a:pPr>
              <a:spcAft>
                <a:spcPts val="1200"/>
              </a:spcAft>
              <a:buClr>
                <a:schemeClr val="tx1"/>
              </a:buClr>
            </a:pPr>
            <a:r>
              <a:rPr lang="en-US" altLang="en-US" dirty="0" smtClean="0">
                <a:solidFill>
                  <a:srgbClr val="000099"/>
                </a:solidFill>
                <a:ea typeface="ＭＳ Ｐゴシック" pitchFamily="34" charset="-128"/>
              </a:rPr>
              <a:t>Task:</a:t>
            </a:r>
            <a:r>
              <a:rPr lang="en-US" altLang="en-US" dirty="0" smtClean="0">
                <a:ea typeface="ＭＳ Ｐゴシック" pitchFamily="34" charset="-128"/>
              </a:rPr>
              <a:t> the behavior or task that’s being improved, e.g., classification, object recognition, acting in an environment</a:t>
            </a:r>
          </a:p>
          <a:p>
            <a:pPr>
              <a:spcAft>
                <a:spcPts val="1200"/>
              </a:spcAft>
              <a:buClr>
                <a:schemeClr val="tx1"/>
              </a:buClr>
            </a:pPr>
            <a:r>
              <a:rPr lang="en-US" altLang="en-US" dirty="0" smtClean="0">
                <a:solidFill>
                  <a:srgbClr val="000099"/>
                </a:solidFill>
                <a:ea typeface="ＭＳ Ｐゴシック" pitchFamily="34" charset="-128"/>
              </a:rPr>
              <a:t>Data:</a:t>
            </a:r>
            <a:r>
              <a:rPr lang="en-US" altLang="en-US" dirty="0" smtClean="0">
                <a:ea typeface="ＭＳ Ｐゴシック" pitchFamily="34" charset="-128"/>
              </a:rPr>
              <a:t> the experiences that are being used to improve performance in the task</a:t>
            </a:r>
          </a:p>
          <a:p>
            <a:pPr>
              <a:buClr>
                <a:schemeClr val="tx1"/>
              </a:buClr>
            </a:pPr>
            <a:r>
              <a:rPr lang="en-US" altLang="en-US" dirty="0" smtClean="0">
                <a:solidFill>
                  <a:srgbClr val="000099"/>
                </a:solidFill>
                <a:ea typeface="ＭＳ Ｐゴシック" pitchFamily="34" charset="-128"/>
              </a:rPr>
              <a:t>Measure of performance: </a:t>
            </a:r>
            <a:r>
              <a:rPr lang="en-US" altLang="en-US" dirty="0" smtClean="0">
                <a:ea typeface="ＭＳ Ｐゴシック" pitchFamily="34" charset="-128"/>
              </a:rPr>
              <a:t>How can the improvement be measured? Examples:</a:t>
            </a:r>
          </a:p>
          <a:p>
            <a:pPr lvl="1"/>
            <a:r>
              <a:rPr lang="en-US" altLang="en-US" dirty="0" smtClean="0">
                <a:ea typeface="ＭＳ Ｐゴシック" pitchFamily="34" charset="-128"/>
              </a:rPr>
              <a:t>Provide more accurate solutions (e.g., increasing the accuracy in prediction)</a:t>
            </a:r>
          </a:p>
          <a:p>
            <a:pPr lvl="1"/>
            <a:r>
              <a:rPr lang="en-US" altLang="en-US" dirty="0" smtClean="0">
                <a:ea typeface="ＭＳ Ｐゴシック" pitchFamily="34" charset="-128"/>
              </a:rPr>
              <a:t>Cover a wider range of problems</a:t>
            </a:r>
          </a:p>
          <a:p>
            <a:pPr lvl="1"/>
            <a:r>
              <a:rPr lang="en-US" altLang="en-US" dirty="0" smtClean="0">
                <a:ea typeface="ＭＳ Ｐゴシック" pitchFamily="34" charset="-128"/>
              </a:rPr>
              <a:t>Obtain answers more economically (e.g., improved speed)</a:t>
            </a:r>
          </a:p>
          <a:p>
            <a:pPr lvl="1"/>
            <a:r>
              <a:rPr lang="en-US" altLang="en-US" dirty="0" smtClean="0">
                <a:ea typeface="ＭＳ Ｐゴシック" pitchFamily="34" charset="-128"/>
              </a:rPr>
              <a:t>Simplify codified knowledge</a:t>
            </a:r>
          </a:p>
          <a:p>
            <a:pPr lvl="1"/>
            <a:r>
              <a:rPr lang="en-US" altLang="en-US" dirty="0" smtClean="0">
                <a:ea typeface="ＭＳ Ｐゴシック" pitchFamily="34" charset="-128"/>
              </a:rPr>
              <a:t>New skills that were not presented initially</a:t>
            </a:r>
          </a:p>
        </p:txBody>
      </p:sp>
      <p:sp>
        <p:nvSpPr>
          <p:cNvPr id="2" name="Slide Number Placeholder 1"/>
          <p:cNvSpPr>
            <a:spLocks noGrp="1"/>
          </p:cNvSpPr>
          <p:nvPr>
            <p:ph type="sldNum" sz="quarter" idx="4"/>
          </p:nvPr>
        </p:nvSpPr>
        <p:spPr/>
        <p:txBody>
          <a:bodyPr/>
          <a:lstStyle/>
          <a:p>
            <a:fld id="{D8EBC6CF-16CA-46A0-BD95-D4B5553FB128}" type="slidenum">
              <a:rPr lang="en-US" smtClean="0"/>
              <a:pPr/>
              <a:t>9</a:t>
            </a:fld>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6400800"/>
            <a:ext cx="304800" cy="304800"/>
          </a:xfrm>
          <a:prstGeom prst="rect">
            <a:avLst/>
          </a:prstGeom>
        </p:spPr>
      </p:pic>
    </p:spTree>
    <p:extLst>
      <p:ext uri="{BB962C8B-B14F-4D97-AF65-F5344CB8AC3E}">
        <p14:creationId xmlns:p14="http://schemas.microsoft.com/office/powerpoint/2010/main" val="653902092"/>
      </p:ext>
    </p:extLst>
  </p:cSld>
  <p:clrMapOvr>
    <a:masterClrMapping/>
  </p:clrMapOvr>
  <mc:AlternateContent xmlns:mc="http://schemas.openxmlformats.org/markup-compatibility/2006" xmlns:p14="http://schemas.microsoft.com/office/powerpoint/2010/main">
    <mc:Choice Requires="p14">
      <p:transition spd="slow" p14:dur="2000" advTm="18594"/>
    </mc:Choice>
    <mc:Fallback xmlns="">
      <p:transition spd="slow" advTm="18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10.8|12.3"/>
</p:tagLst>
</file>

<file path=ppt/tags/tag2.xml><?xml version="1.0" encoding="utf-8"?>
<p:tagLst xmlns:a="http://schemas.openxmlformats.org/drawingml/2006/main" xmlns:r="http://schemas.openxmlformats.org/officeDocument/2006/relationships" xmlns:p="http://schemas.openxmlformats.org/presentationml/2006/main">
  <p:tag name="TIMING" val="|21.4|24.9|18.1|50.4"/>
</p:tagLst>
</file>

<file path=ppt/tags/tag3.xml><?xml version="1.0" encoding="utf-8"?>
<p:tagLst xmlns:a="http://schemas.openxmlformats.org/drawingml/2006/main" xmlns:r="http://schemas.openxmlformats.org/officeDocument/2006/relationships" xmlns:p="http://schemas.openxmlformats.org/presentationml/2006/main">
  <p:tag name="TIMING" val="|49.2|40.2|22.5|48.5|12|31.5"/>
</p:tagLst>
</file>

<file path=ppt/tags/tag4.xml><?xml version="1.0" encoding="utf-8"?>
<p:tagLst xmlns:a="http://schemas.openxmlformats.org/drawingml/2006/main" xmlns:r="http://schemas.openxmlformats.org/officeDocument/2006/relationships" xmlns:p="http://schemas.openxmlformats.org/presentationml/2006/main">
  <p:tag name="TIMING" val="|68.4|64.8|63.4"/>
</p:tagLst>
</file>

<file path=ppt/tags/tag5.xml><?xml version="1.0" encoding="utf-8"?>
<p:tagLst xmlns:a="http://schemas.openxmlformats.org/drawingml/2006/main" xmlns:r="http://schemas.openxmlformats.org/officeDocument/2006/relationships" xmlns:p="http://schemas.openxmlformats.org/presentationml/2006/main">
  <p:tag name="TIMING" val="|8.7|32.2|14|2.1|19.9|8.9|3.7|30.7"/>
</p:tagLst>
</file>

<file path=ppt/tags/tag6.xml><?xml version="1.0" encoding="utf-8"?>
<p:tagLst xmlns:a="http://schemas.openxmlformats.org/drawingml/2006/main" xmlns:r="http://schemas.openxmlformats.org/officeDocument/2006/relationships" xmlns:p="http://schemas.openxmlformats.org/presentationml/2006/main">
  <p:tag name="TIMING" val="|8.8|9.8|11.8|19.8|8.9|34.2"/>
</p:tagLst>
</file>

<file path=ppt/tags/tag7.xml><?xml version="1.0" encoding="utf-8"?>
<p:tagLst xmlns:a="http://schemas.openxmlformats.org/drawingml/2006/main" xmlns:r="http://schemas.openxmlformats.org/officeDocument/2006/relationships" xmlns:p="http://schemas.openxmlformats.org/presentationml/2006/main">
  <p:tag name="TIMING" val="|13.6|13.1|3.6|1.3|1|1.4|14|0.9|5.7|4.3|1.7|1.1|0.7|8.3|1|9|26.8|5.8|9.3|11.8|28.8|18.8|45.2"/>
</p:tagLst>
</file>

<file path=ppt/theme/theme1.xml><?xml version="1.0" encoding="utf-8"?>
<a:theme xmlns:a="http://schemas.openxmlformats.org/drawingml/2006/main" name="Oulu 8-18-20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R="0" algn="ctr" defTabSz="914400" rtl="0" eaLnBrk="1" fontAlgn="base" latinLnBrk="0" hangingPunct="1">
          <a:lnSpc>
            <a:spcPct val="100000"/>
          </a:lnSpc>
          <a:spcBef>
            <a:spcPct val="20000"/>
          </a:spcBef>
          <a:spcAft>
            <a:spcPct val="0"/>
          </a:spcAft>
          <a:buClrTx/>
          <a:buSzTx/>
          <a:buNone/>
          <a:tabLst/>
          <a:defRPr kumimoji="0" sz="2000" b="0" i="0" u="none" strike="noStrike" cap="none" normalizeH="0" baseline="0" dirty="0" smtClean="0">
            <a:ln>
              <a:noFill/>
            </a:ln>
            <a:solidFill>
              <a:schemeClr val="tx1"/>
            </a:solidFill>
            <a:effectLst/>
            <a:latin typeface="Times New Roman" pitchFamily="18" charset="0"/>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square" rtlCol="0">
        <a:spAutoFit/>
      </a:bodyPr>
      <a:lstStyle>
        <a:defPPr>
          <a:buNone/>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Oulu 8-18-2011</Template>
  <TotalTime>8546</TotalTime>
  <Words>2622</Words>
  <Application>Microsoft Office PowerPoint</Application>
  <PresentationFormat>On-screen Show (4:3)</PresentationFormat>
  <Paragraphs>497</Paragraphs>
  <Slides>39</Slides>
  <Notes>2</Notes>
  <HiddenSlides>0</HiddenSlides>
  <MMClips>39</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8" baseType="lpstr">
      <vt:lpstr>ＭＳ Ｐゴシック</vt:lpstr>
      <vt:lpstr>Arial</vt:lpstr>
      <vt:lpstr>Calibri</vt:lpstr>
      <vt:lpstr>Cambria Math</vt:lpstr>
      <vt:lpstr>Symbol</vt:lpstr>
      <vt:lpstr>Times New Roman</vt:lpstr>
      <vt:lpstr>Wingdings</vt:lpstr>
      <vt:lpstr>Oulu 8-18-2011</vt:lpstr>
      <vt:lpstr>Equation</vt:lpstr>
      <vt:lpstr>Machine Learning</vt:lpstr>
      <vt:lpstr>Notes</vt:lpstr>
      <vt:lpstr>Least-squares regression for classification</vt:lpstr>
      <vt:lpstr>Least-squares regression for classification</vt:lpstr>
      <vt:lpstr>Outliers</vt:lpstr>
      <vt:lpstr>A little review for the midterm</vt:lpstr>
      <vt:lpstr>Introduction to machine learning </vt:lpstr>
      <vt:lpstr>What is a learning problem?</vt:lpstr>
      <vt:lpstr>Components of a learning problem</vt:lpstr>
      <vt:lpstr>Machine learning</vt:lpstr>
      <vt:lpstr>Some machine learning problems</vt:lpstr>
      <vt:lpstr>Training, validation, and test datasets</vt:lpstr>
      <vt:lpstr>Homogeneous coordinates</vt:lpstr>
      <vt:lpstr>Overfitting</vt:lpstr>
      <vt:lpstr>Generalization</vt:lpstr>
      <vt:lpstr>Bayes’ Rule</vt:lpstr>
      <vt:lpstr>Probabilistic models</vt:lpstr>
      <vt:lpstr>Basic linear classifier</vt:lpstr>
      <vt:lpstr>Dimensionality reduction</vt:lpstr>
      <vt:lpstr>PowerPoint Presentation</vt:lpstr>
      <vt:lpstr>Key terminology</vt:lpstr>
      <vt:lpstr>Coverage plot</vt:lpstr>
      <vt:lpstr>ROC plot</vt:lpstr>
      <vt:lpstr>Classifier margin and loss function</vt:lpstr>
      <vt:lpstr>Ranking classifier</vt:lpstr>
      <vt:lpstr>Empirical probabilities</vt:lpstr>
      <vt:lpstr>Regression – another predictive ML task</vt:lpstr>
      <vt:lpstr>Concept learning</vt:lpstr>
      <vt:lpstr>The hypothesis space</vt:lpstr>
      <vt:lpstr>The conjunctive hypothesis space</vt:lpstr>
      <vt:lpstr>Complete and consistent concepts</vt:lpstr>
      <vt:lpstr>Decision trees</vt:lpstr>
      <vt:lpstr>Impurity</vt:lpstr>
      <vt:lpstr>Linear least-squares regression</vt:lpstr>
      <vt:lpstr>Multivariate least-squares in matrix form</vt:lpstr>
      <vt:lpstr>Moving on…</vt:lpstr>
      <vt:lpstr>The perceptron</vt:lpstr>
      <vt:lpstr>The perceptron</vt:lpstr>
      <vt:lpstr>The perceptron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dc:title>
  <dc:creator>mturk</dc:creator>
  <cp:lastModifiedBy>Matthew Turk</cp:lastModifiedBy>
  <cp:revision>671</cp:revision>
  <dcterms:created xsi:type="dcterms:W3CDTF">2011-09-26T17:19:53Z</dcterms:created>
  <dcterms:modified xsi:type="dcterms:W3CDTF">2016-04-27T08:05:12Z</dcterms:modified>
</cp:coreProperties>
</file>